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1"/>
  </p:notesMasterIdLst>
  <p:handoutMasterIdLst>
    <p:handoutMasterId r:id="rId22"/>
  </p:handoutMasterIdLst>
  <p:sldIdLst>
    <p:sldId id="266" r:id="rId6"/>
    <p:sldId id="435" r:id="rId7"/>
    <p:sldId id="436" r:id="rId8"/>
    <p:sldId id="379" r:id="rId9"/>
    <p:sldId id="442" r:id="rId10"/>
    <p:sldId id="402" r:id="rId11"/>
    <p:sldId id="407" r:id="rId12"/>
    <p:sldId id="403" r:id="rId13"/>
    <p:sldId id="443" r:id="rId14"/>
    <p:sldId id="263" r:id="rId15"/>
    <p:sldId id="264" r:id="rId16"/>
    <p:sldId id="265" r:id="rId17"/>
    <p:sldId id="441" r:id="rId18"/>
    <p:sldId id="410" r:id="rId19"/>
    <p:sldId id="363"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Anson" initials="LA" lastIdx="4" clrIdx="0">
    <p:extLst>
      <p:ext uri="{19B8F6BF-5375-455C-9EA6-DF929625EA0E}">
        <p15:presenceInfo xmlns:p15="http://schemas.microsoft.com/office/powerpoint/2012/main" userId="S::LAnson@Premierfoods.com::84c10632-736c-4aed-8484-54e572729c54" providerId="AD"/>
      </p:ext>
    </p:extLst>
  </p:cmAuthor>
  <p:cmAuthor id="2" name="Sam Hepworth" initials="SH" lastIdx="4" clrIdx="1">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D3"/>
    <a:srgbClr val="663291"/>
    <a:srgbClr val="009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9262B-52B1-47DD-95E6-B8D675C16F8D}" v="5" dt="2021-07-12T10:59:31.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autoAdjust="0"/>
    <p:restoredTop sz="76383" autoAdjust="0"/>
  </p:normalViewPr>
  <p:slideViewPr>
    <p:cSldViewPr>
      <p:cViewPr varScale="1">
        <p:scale>
          <a:sx n="51" d="100"/>
          <a:sy n="51" d="100"/>
        </p:scale>
        <p:origin x="15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27" Type="http://schemas.openxmlformats.org/officeDocument/2006/relationships/tableStyles" Target="tableStyle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C23669D7-E564-5173-45C4-A6B520B3A887}"/>
    <pc:docChg chg="modSld">
      <pc:chgData name="Sam Hepworth" userId="S::sam.hepworth@brook.org.uk::50cf503a-ea25-4e0d-b111-d87aaf801f6c" providerId="AD" clId="Web-{C23669D7-E564-5173-45C4-A6B520B3A887}" dt="2021-06-23T13:45:01.173" v="12" actId="1076"/>
      <pc:docMkLst>
        <pc:docMk/>
      </pc:docMkLst>
      <pc:sldChg chg="modSp addCm">
        <pc:chgData name="Sam Hepworth" userId="S::sam.hepworth@brook.org.uk::50cf503a-ea25-4e0d-b111-d87aaf801f6c" providerId="AD" clId="Web-{C23669D7-E564-5173-45C4-A6B520B3A887}" dt="2021-06-23T13:45:01.173" v="12" actId="1076"/>
        <pc:sldMkLst>
          <pc:docMk/>
          <pc:sldMk cId="0" sldId="263"/>
        </pc:sldMkLst>
        <pc:spChg chg="mod">
          <ac:chgData name="Sam Hepworth" userId="S::sam.hepworth@brook.org.uk::50cf503a-ea25-4e0d-b111-d87aaf801f6c" providerId="AD" clId="Web-{C23669D7-E564-5173-45C4-A6B520B3A887}" dt="2021-06-23T13:27:06.121" v="10" actId="1076"/>
          <ac:spMkLst>
            <pc:docMk/>
            <pc:sldMk cId="0" sldId="263"/>
            <ac:spMk id="14" creationId="{750DCCF7-E72A-934F-860B-8BEDA77671AB}"/>
          </ac:spMkLst>
        </pc:spChg>
        <pc:spChg chg="mod">
          <ac:chgData name="Sam Hepworth" userId="S::sam.hepworth@brook.org.uk::50cf503a-ea25-4e0d-b111-d87aaf801f6c" providerId="AD" clId="Web-{C23669D7-E564-5173-45C4-A6B520B3A887}" dt="2021-06-23T13:45:01.173" v="12" actId="1076"/>
          <ac:spMkLst>
            <pc:docMk/>
            <pc:sldMk cId="0" sldId="263"/>
            <ac:spMk id="5122" creationId="{00000000-0000-0000-0000-000000000000}"/>
          </ac:spMkLst>
        </pc:spChg>
      </pc:sldChg>
      <pc:sldChg chg="modSp addCm">
        <pc:chgData name="Sam Hepworth" userId="S::sam.hepworth@brook.org.uk::50cf503a-ea25-4e0d-b111-d87aaf801f6c" providerId="AD" clId="Web-{C23669D7-E564-5173-45C4-A6B520B3A887}" dt="2021-06-23T13:27:01.355" v="9" actId="20577"/>
        <pc:sldMkLst>
          <pc:docMk/>
          <pc:sldMk cId="0" sldId="436"/>
        </pc:sldMkLst>
        <pc:spChg chg="mod">
          <ac:chgData name="Sam Hepworth" userId="S::sam.hepworth@brook.org.uk::50cf503a-ea25-4e0d-b111-d87aaf801f6c" providerId="AD" clId="Web-{C23669D7-E564-5173-45C4-A6B520B3A887}" dt="2021-06-23T13:27:01.355" v="9" actId="20577"/>
          <ac:spMkLst>
            <pc:docMk/>
            <pc:sldMk cId="0" sldId="436"/>
            <ac:spMk id="8195" creationId="{142B928E-257E-7D45-942C-C3946D285F00}"/>
          </ac:spMkLst>
        </pc:spChg>
      </pc:sldChg>
    </pc:docChg>
  </pc:docChgLst>
  <pc:docChgLst>
    <pc:chgData name="Lucy Anson" userId="84c10632-736c-4aed-8484-54e572729c54" providerId="ADAL" clId="{3B87F324-730F-4AF6-B1A0-9DD8E22C7011}"/>
    <pc:docChg chg="custSel modSld">
      <pc:chgData name="Lucy Anson" userId="84c10632-736c-4aed-8484-54e572729c54" providerId="ADAL" clId="{3B87F324-730F-4AF6-B1A0-9DD8E22C7011}" dt="2021-06-23T08:44:27.790" v="7"/>
      <pc:docMkLst>
        <pc:docMk/>
      </pc:docMkLst>
      <pc:sldChg chg="addCm modCm">
        <pc:chgData name="Lucy Anson" userId="84c10632-736c-4aed-8484-54e572729c54" providerId="ADAL" clId="{3B87F324-730F-4AF6-B1A0-9DD8E22C7011}" dt="2021-06-23T08:44:27.790" v="7"/>
        <pc:sldMkLst>
          <pc:docMk/>
          <pc:sldMk cId="0" sldId="263"/>
        </pc:sldMkLst>
      </pc:sldChg>
      <pc:sldChg chg="addCm modCm">
        <pc:chgData name="Lucy Anson" userId="84c10632-736c-4aed-8484-54e572729c54" providerId="ADAL" clId="{3B87F324-730F-4AF6-B1A0-9DD8E22C7011}" dt="2021-06-23T08:43:22.909" v="5"/>
        <pc:sldMkLst>
          <pc:docMk/>
          <pc:sldMk cId="0" sldId="436"/>
        </pc:sldMkLst>
      </pc:sldChg>
    </pc:docChg>
  </pc:docChgLst>
  <pc:docChgLst>
    <pc:chgData name="Lucy Anson" userId="84c10632-736c-4aed-8484-54e572729c54" providerId="ADAL" clId="{16A9262B-52B1-47DD-95E6-B8D675C16F8D}"/>
    <pc:docChg chg="modSld">
      <pc:chgData name="Lucy Anson" userId="84c10632-736c-4aed-8484-54e572729c54" providerId="ADAL" clId="{16A9262B-52B1-47DD-95E6-B8D675C16F8D}" dt="2021-07-12T10:59:31.817" v="4" actId="14100"/>
      <pc:docMkLst>
        <pc:docMk/>
      </pc:docMkLst>
      <pc:sldChg chg="modSp">
        <pc:chgData name="Lucy Anson" userId="84c10632-736c-4aed-8484-54e572729c54" providerId="ADAL" clId="{16A9262B-52B1-47DD-95E6-B8D675C16F8D}" dt="2021-07-12T10:59:31.817" v="4" actId="14100"/>
        <pc:sldMkLst>
          <pc:docMk/>
          <pc:sldMk cId="0" sldId="410"/>
        </pc:sldMkLst>
        <pc:picChg chg="mod">
          <ac:chgData name="Lucy Anson" userId="84c10632-736c-4aed-8484-54e572729c54" providerId="ADAL" clId="{16A9262B-52B1-47DD-95E6-B8D675C16F8D}" dt="2021-07-12T10:59:31.817" v="4" actId="14100"/>
          <ac:picMkLst>
            <pc:docMk/>
            <pc:sldMk cId="0" sldId="410"/>
            <ac:picMk id="53251" creationId="{0305938D-126F-8243-9FCD-DCC2E32A0B94}"/>
          </ac:picMkLst>
        </pc:picChg>
      </pc:sldChg>
      <pc:sldChg chg="modSp">
        <pc:chgData name="Lucy Anson" userId="84c10632-736c-4aed-8484-54e572729c54" providerId="ADAL" clId="{16A9262B-52B1-47DD-95E6-B8D675C16F8D}" dt="2021-07-12T10:59:12.163" v="2" actId="1076"/>
        <pc:sldMkLst>
          <pc:docMk/>
          <pc:sldMk cId="0" sldId="436"/>
        </pc:sldMkLst>
        <pc:picChg chg="mod">
          <ac:chgData name="Lucy Anson" userId="84c10632-736c-4aed-8484-54e572729c54" providerId="ADAL" clId="{16A9262B-52B1-47DD-95E6-B8D675C16F8D}" dt="2021-07-12T10:59:12.163" v="2" actId="1076"/>
          <ac:picMkLst>
            <pc:docMk/>
            <pc:sldMk cId="0" sldId="436"/>
            <ac:picMk id="8194" creationId="{1EFE2FAF-94C0-5446-9ACB-B6ABBE4997F4}"/>
          </ac:picMkLst>
        </pc:picChg>
      </pc:sldChg>
      <pc:sldChg chg="modSp">
        <pc:chgData name="Lucy Anson" userId="84c10632-736c-4aed-8484-54e572729c54" providerId="ADAL" clId="{16A9262B-52B1-47DD-95E6-B8D675C16F8D}" dt="2021-07-12T10:59:20.355" v="3"/>
        <pc:sldMkLst>
          <pc:docMk/>
          <pc:sldMk cId="16129456" sldId="442"/>
        </pc:sldMkLst>
        <pc:picChg chg="mod">
          <ac:chgData name="Lucy Anson" userId="84c10632-736c-4aed-8484-54e572729c54" providerId="ADAL" clId="{16A9262B-52B1-47DD-95E6-B8D675C16F8D}" dt="2021-07-12T10:59:20.355" v="3"/>
          <ac:picMkLst>
            <pc:docMk/>
            <pc:sldMk cId="16129456" sldId="442"/>
            <ac:picMk id="12289"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dirty="0"/>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29B84F03-2061-4FF7-87D2-472CFD19B1FD}" type="slidenum">
              <a:rPr lang="en-US" altLang="en-US"/>
              <a:pPr>
                <a:defRPr/>
              </a:pPr>
              <a:t>‹#›</a:t>
            </a:fld>
            <a:endParaRPr lang="en-US" altLang="en-US" dirty="0"/>
          </a:p>
        </p:txBody>
      </p:sp>
    </p:spTree>
    <p:extLst>
      <p:ext uri="{BB962C8B-B14F-4D97-AF65-F5344CB8AC3E}">
        <p14:creationId xmlns:p14="http://schemas.microsoft.com/office/powerpoint/2010/main" val="384512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393512CB-30ED-499C-8FDE-1C79CB19CE00}" type="slidenum">
              <a:rPr lang="en-US" altLang="en-US"/>
              <a:pPr>
                <a:defRPr/>
              </a:pPr>
              <a:t>‹#›</a:t>
            </a:fld>
            <a:endParaRPr lang="en-US" altLang="en-US" dirty="0"/>
          </a:p>
        </p:txBody>
      </p:sp>
    </p:spTree>
    <p:extLst>
      <p:ext uri="{BB962C8B-B14F-4D97-AF65-F5344CB8AC3E}">
        <p14:creationId xmlns:p14="http://schemas.microsoft.com/office/powerpoint/2010/main" val="7569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a:t>
            </a:fld>
            <a:endParaRPr lang="en-US" altLang="en-US" dirty="0"/>
          </a:p>
        </p:txBody>
      </p:sp>
    </p:spTree>
    <p:extLst>
      <p:ext uri="{BB962C8B-B14F-4D97-AF65-F5344CB8AC3E}">
        <p14:creationId xmlns:p14="http://schemas.microsoft.com/office/powerpoint/2010/main" val="3908000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Method</a:t>
            </a:r>
          </a:p>
          <a:p>
            <a:pPr marL="171450" indent="-171450">
              <a:buFont typeface="Arial" panose="020B0604020202020204" pitchFamily="34" charset="0"/>
              <a:buChar char="•"/>
            </a:pPr>
            <a:r>
              <a:rPr lang="en-US" dirty="0"/>
              <a:t>Ask the group if they have heard about people’s feelings and emotions changing when they become a teenager</a:t>
            </a:r>
          </a:p>
          <a:p>
            <a:pPr marL="171450" indent="-171450">
              <a:buFont typeface="Arial" panose="020B0604020202020204" pitchFamily="34" charset="0"/>
              <a:buChar char="•"/>
            </a:pPr>
            <a:r>
              <a:rPr lang="en-US" dirty="0"/>
              <a:t>Ask what words they might have heard of (moody, angry, sad, excited) – write these on the board, divide the words into positive (good) and negative (bad) feelings</a:t>
            </a:r>
          </a:p>
          <a:p>
            <a:pPr marL="171450" indent="-171450">
              <a:buFont typeface="Arial" panose="020B0604020202020204" pitchFamily="34" charset="0"/>
              <a:buChar char="•"/>
            </a:pPr>
            <a:r>
              <a:rPr lang="en-US" dirty="0"/>
              <a:t>Reveal ideas on the slides; red broadly to represent negative feelings and green happier feelings</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Key Questions</a:t>
            </a:r>
          </a:p>
          <a:p>
            <a:pPr marL="171450" indent="-171450">
              <a:buFont typeface="Arial" panose="020B0604020202020204" pitchFamily="34" charset="0"/>
              <a:buChar char="•"/>
            </a:pPr>
            <a:r>
              <a:rPr lang="en-US" b="0" dirty="0"/>
              <a:t>Can our feelings go up and down?</a:t>
            </a:r>
          </a:p>
          <a:p>
            <a:pPr marL="171450" indent="-171450">
              <a:buFont typeface="Arial" panose="020B0604020202020204" pitchFamily="34" charset="0"/>
              <a:buChar char="•"/>
            </a:pPr>
            <a:r>
              <a:rPr lang="en-US" b="0" dirty="0"/>
              <a:t>What kind of feelings can we have?</a:t>
            </a:r>
          </a:p>
          <a:p>
            <a:pPr marL="171450" indent="-171450">
              <a:buFont typeface="Arial" panose="020B0604020202020204" pitchFamily="34" charset="0"/>
              <a:buChar char="•"/>
            </a:pPr>
            <a:r>
              <a:rPr lang="en-US" b="0" dirty="0"/>
              <a:t>Can we make our feelings positive (better or good)?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Key Messages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normal to have lots of different feelings, some more negative and some more positive, especially as we start to get older. It can sometimes be difficult to control or manage our feelings – and this can depend on the situation we are in.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important for us to talk about our feelings, especially those feelings that are very strong or go on for a long time. This can help us to feel more positive and stop the negative ones building up.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really important we get help from a trusted adult with feelings and emotions especially when we are feeling low, angry, scared or lonely. </a:t>
            </a: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10</a:t>
            </a:fld>
            <a:endParaRPr lang="en-US" altLang="en-US" dirty="0"/>
          </a:p>
        </p:txBody>
      </p:sp>
    </p:spTree>
    <p:extLst>
      <p:ext uri="{BB962C8B-B14F-4D97-AF65-F5344CB8AC3E}">
        <p14:creationId xmlns:p14="http://schemas.microsoft.com/office/powerpoint/2010/main" val="118943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Method</a:t>
            </a:r>
          </a:p>
          <a:p>
            <a:pPr marL="171450" indent="-171450">
              <a:buFont typeface="Arial" panose="020B0604020202020204" pitchFamily="34" charset="0"/>
              <a:buChar char="•"/>
            </a:pPr>
            <a:r>
              <a:rPr lang="en-US" dirty="0"/>
              <a:t>Children work in pairs to offer characters advice about when they are having negative (bad) feelings for Dino, Hoot and Bot. </a:t>
            </a:r>
          </a:p>
          <a:p>
            <a:pPr marL="171450" indent="-171450">
              <a:buFont typeface="Arial" panose="020B0604020202020204" pitchFamily="34" charset="0"/>
              <a:buChar char="•"/>
            </a:pPr>
            <a:r>
              <a:rPr lang="en-US" dirty="0"/>
              <a:t>Give one character per group, some pens to write on the sheet</a:t>
            </a:r>
          </a:p>
          <a:p>
            <a:pPr marL="171450" indent="-171450">
              <a:buFont typeface="Arial" panose="020B0604020202020204" pitchFamily="34" charset="0"/>
              <a:buChar char="•"/>
            </a:pPr>
            <a:r>
              <a:rPr lang="en-US" dirty="0"/>
              <a:t>Ask for the groups to share their ideas about offering advice to their friends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Questions</a:t>
            </a:r>
          </a:p>
          <a:p>
            <a:pPr marL="171450" indent="-171450">
              <a:buFont typeface="Arial" panose="020B0604020202020204" pitchFamily="34" charset="0"/>
              <a:buChar char="•"/>
            </a:pPr>
            <a:r>
              <a:rPr lang="en-US" b="0" dirty="0"/>
              <a:t>What kind of feelings can we have?</a:t>
            </a:r>
          </a:p>
          <a:p>
            <a:pPr marL="171450" indent="-171450">
              <a:buFont typeface="Arial" panose="020B0604020202020204" pitchFamily="34" charset="0"/>
              <a:buChar char="•"/>
            </a:pPr>
            <a:r>
              <a:rPr lang="en-US" b="0" dirty="0"/>
              <a:t>How can we make ourselves feel better?</a:t>
            </a:r>
          </a:p>
          <a:p>
            <a:pPr marL="171450" indent="-171450">
              <a:buFont typeface="Arial" panose="020B0604020202020204" pitchFamily="34" charset="0"/>
              <a:buChar char="•"/>
            </a:pPr>
            <a:r>
              <a:rPr lang="en-US" b="0" dirty="0"/>
              <a:t>How can we make our friends feel better?</a:t>
            </a:r>
          </a:p>
          <a:p>
            <a:pPr marL="171450" indent="-171450">
              <a:buFont typeface="Arial" panose="020B0604020202020204" pitchFamily="34" charset="0"/>
              <a:buChar char="•"/>
            </a:pPr>
            <a:r>
              <a:rPr lang="en-US" b="0" dirty="0"/>
              <a:t>Who else can we talk to if we are feeling sad, angry or down?</a:t>
            </a:r>
          </a:p>
          <a:p>
            <a:pPr marL="171450" indent="-171450">
              <a:buFont typeface="Arial" panose="020B0604020202020204" pitchFamily="34" charset="0"/>
              <a:buChar char="•"/>
            </a:pPr>
            <a:r>
              <a:rPr lang="en-US" b="0" dirty="0"/>
              <a:t>Is it good to talk about growing and changing?</a:t>
            </a:r>
          </a:p>
          <a:p>
            <a:pPr marL="171450" indent="-171450">
              <a:buFont typeface="Arial" panose="020B0604020202020204" pitchFamily="34" charset="0"/>
              <a:buChar char="•"/>
            </a:pPr>
            <a:r>
              <a:rPr lang="en-US" b="0" dirty="0"/>
              <a:t>How can that help?</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Key Messages</a:t>
            </a:r>
          </a:p>
          <a:p>
            <a:pPr marL="171450" indent="-171450">
              <a:buFont typeface="Arial" panose="020B0604020202020204" pitchFamily="34" charset="0"/>
              <a:buChar char="•"/>
            </a:pPr>
            <a:r>
              <a:rPr lang="en-US" b="0" dirty="0"/>
              <a:t>The way we feel and behave might start to change as we start puberty</a:t>
            </a:r>
          </a:p>
          <a:p>
            <a:pPr marL="171450" indent="-171450">
              <a:buFont typeface="Arial" panose="020B0604020202020204" pitchFamily="34" charset="0"/>
              <a:buChar char="•"/>
            </a:pPr>
            <a:r>
              <a:rPr lang="en-US" b="0" dirty="0"/>
              <a:t>It might even affect our relationships/friendships </a:t>
            </a:r>
          </a:p>
          <a:p>
            <a:pPr marL="171450" indent="-171450">
              <a:buFont typeface="Arial" panose="020B0604020202020204" pitchFamily="34" charset="0"/>
              <a:buChar char="•"/>
            </a:pPr>
            <a:r>
              <a:rPr lang="en-US" b="0" dirty="0"/>
              <a:t>It’s important we understand how we are feeling and talk to someone about these feelings </a:t>
            </a:r>
          </a:p>
          <a:p>
            <a:pPr marL="171450" indent="-171450">
              <a:buFont typeface="Arial" panose="020B0604020202020204" pitchFamily="34" charset="0"/>
              <a:buChar char="•"/>
            </a:pPr>
            <a:r>
              <a:rPr lang="en-US" b="0" dirty="0"/>
              <a:t>It’s ok to feel a bit up and down, that’s normal</a:t>
            </a:r>
          </a:p>
          <a:p>
            <a:pPr marL="171450" indent="-171450">
              <a:buFont typeface="Arial" panose="020B0604020202020204" pitchFamily="34" charset="0"/>
              <a:buChar char="•"/>
            </a:pPr>
            <a:r>
              <a:rPr lang="en-US" b="0" dirty="0"/>
              <a:t>But there are ways to help us to feel better and manage some of our negative (bad) feelings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Prompt ideas for teacher</a:t>
            </a:r>
          </a:p>
          <a:p>
            <a:pPr marL="0" indent="0">
              <a:buFont typeface="Arial" panose="020B0604020202020204" pitchFamily="34" charset="0"/>
              <a:buNone/>
            </a:pPr>
            <a:r>
              <a:rPr lang="en-US" b="0" dirty="0"/>
              <a:t>Dino: people go through body changes (puberty) at different times, some grow quicker than others, this is normal. You shouldn’t feel left out, and the other dinos wouldn’t want you to feel like that. It’s ok to talk to your friends and parent/carer about how you are feeling.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Hoot: as we start to grow a bit older we do sweat more, and when we do things like PE or sport we will produce even more sweat. This is completely normal, but it’s really good we remember to wash after sport, and everyday. This can keep us from smelling. We can bring spare clothes to change into after sport too. We can always talk to our parent/carer about washing and keeping clean if we are unsure how.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Bot: Our feelings might start to change as we experience puberty. We might feel sad or angry for no reason and we can’t think why. It’s normal for our mood to change but it’s good to talk to our parent/carer about how we are feeling, and think of ways to lift our mood if we are feeling a bit fed up or angry. If we do storm off or slam the door; it’s also good to apologise and explain our feelings.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11</a:t>
            </a:fld>
            <a:endParaRPr lang="en-US" altLang="en-US" dirty="0"/>
          </a:p>
        </p:txBody>
      </p:sp>
    </p:spTree>
    <p:extLst>
      <p:ext uri="{BB962C8B-B14F-4D97-AF65-F5344CB8AC3E}">
        <p14:creationId xmlns:p14="http://schemas.microsoft.com/office/powerpoint/2010/main" val="360312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Method</a:t>
            </a:r>
          </a:p>
          <a:p>
            <a:pPr marL="171450" indent="-171450">
              <a:buFont typeface="Arial" panose="020B0604020202020204" pitchFamily="34" charset="0"/>
              <a:buChar char="•"/>
            </a:pPr>
            <a:r>
              <a:rPr lang="en-US" dirty="0"/>
              <a:t>Ask the group to think of ways we can help ourselves and each other when we are experiencing more negative emotions </a:t>
            </a:r>
          </a:p>
          <a:p>
            <a:pPr marL="171450" indent="-171450">
              <a:buFont typeface="Arial" panose="020B0604020202020204" pitchFamily="34" charset="0"/>
              <a:buChar char="•"/>
            </a:pPr>
            <a:r>
              <a:rPr lang="en-US" dirty="0"/>
              <a:t>Write out their ideas before revealing the suggestions on the slide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Questions</a:t>
            </a:r>
          </a:p>
          <a:p>
            <a:pPr marL="171450" indent="-171450">
              <a:buFont typeface="Arial" panose="020B0604020202020204" pitchFamily="34" charset="0"/>
              <a:buChar char="•"/>
            </a:pPr>
            <a:r>
              <a:rPr lang="en-US" b="0" dirty="0"/>
              <a:t>Is it ok to feel different emotions?</a:t>
            </a:r>
          </a:p>
          <a:p>
            <a:pPr marL="171450" indent="-171450">
              <a:buFont typeface="Arial" panose="020B0604020202020204" pitchFamily="34" charset="0"/>
              <a:buChar char="•"/>
            </a:pPr>
            <a:r>
              <a:rPr lang="en-US" b="0" dirty="0"/>
              <a:t>How can we support our friends to talk about their emotions?</a:t>
            </a:r>
          </a:p>
          <a:p>
            <a:pPr marL="171450" indent="-171450">
              <a:buFont typeface="Arial" panose="020B0604020202020204" pitchFamily="34" charset="0"/>
              <a:buChar char="•"/>
            </a:pPr>
            <a:r>
              <a:rPr lang="en-US" b="0" dirty="0"/>
              <a:t>Is it ok to talk about puberty?</a:t>
            </a:r>
          </a:p>
          <a:p>
            <a:endParaRPr lang="en-US" dirty="0"/>
          </a:p>
          <a:p>
            <a:r>
              <a:rPr lang="en-US" b="1" dirty="0"/>
              <a:t>Key Messages</a:t>
            </a:r>
          </a:p>
          <a:p>
            <a:pPr marL="171450" indent="-171450">
              <a:buFont typeface="Arial" panose="020B0604020202020204" pitchFamily="34" charset="0"/>
              <a:buChar char="•"/>
            </a:pPr>
            <a:r>
              <a:rPr lang="en-US" dirty="0"/>
              <a:t>Remember during puberty it is not just our bodies that can change but the way we feel (our emotions) </a:t>
            </a:r>
          </a:p>
          <a:p>
            <a:pPr marL="171450" indent="-171450">
              <a:buFont typeface="Arial" panose="020B0604020202020204" pitchFamily="34" charset="0"/>
              <a:buChar char="•"/>
            </a:pPr>
            <a:r>
              <a:rPr lang="en-US" dirty="0"/>
              <a:t>We might see a change in emotions, so we might feel up and down </a:t>
            </a:r>
          </a:p>
          <a:p>
            <a:pPr marL="171450" indent="-171450">
              <a:buFont typeface="Arial" panose="020B0604020202020204" pitchFamily="34" charset="0"/>
              <a:buChar char="•"/>
            </a:pPr>
            <a:r>
              <a:rPr lang="en-US" dirty="0"/>
              <a:t>There are great ways for us to manage these emotions like doing something we enjoy, talking to our friends or parents/carers, writing down how we are feeling, keeping active, being around people we care about and know they care about us</a:t>
            </a:r>
          </a:p>
          <a:p>
            <a:pPr marL="171450" indent="-171450">
              <a:buFont typeface="Arial" panose="020B0604020202020204" pitchFamily="34" charset="0"/>
              <a:buChar char="•"/>
            </a:pPr>
            <a:r>
              <a:rPr lang="en-US" dirty="0"/>
              <a:t>It’s also good we look after our bodies – we wash them, and talk to our parent/carer if we need help keeping clean </a:t>
            </a:r>
          </a:p>
          <a:p>
            <a:pPr marL="171450" indent="-171450">
              <a:buFont typeface="Arial" panose="020B0604020202020204" pitchFamily="34" charset="0"/>
              <a:buChar char="•"/>
            </a:pPr>
            <a:r>
              <a:rPr lang="en-US" dirty="0"/>
              <a:t>We can talk to each other about puberty and answer each other’s questions, but if we are unsure about anything that’s ok we can ask an adult we trust</a:t>
            </a: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12</a:t>
            </a:fld>
            <a:endParaRPr lang="en-US" altLang="en-US" dirty="0"/>
          </a:p>
        </p:txBody>
      </p:sp>
    </p:spTree>
    <p:extLst>
      <p:ext uri="{BB962C8B-B14F-4D97-AF65-F5344CB8AC3E}">
        <p14:creationId xmlns:p14="http://schemas.microsoft.com/office/powerpoint/2010/main" val="615886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6F6CBBD3-E5E4-FE46-9D8A-98BE1EE363E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E9659DF-7E1F-254C-8E11-C4EBBB5AB58E}"/>
              </a:ext>
            </a:extLst>
          </p:cNvPr>
          <p:cNvSpPr>
            <a:spLocks noGrp="1"/>
          </p:cNvSpPr>
          <p:nvPr>
            <p:ph type="body" idx="1"/>
          </p:nvPr>
        </p:nvSpPr>
        <p:spPr/>
        <p:txBody>
          <a:bodyPr/>
          <a:lstStyle/>
          <a:p>
            <a:pPr>
              <a:defRPr/>
            </a:pPr>
            <a:r>
              <a:rPr lang="en-GB" b="1" dirty="0"/>
              <a:t>Where to go for help. </a:t>
            </a:r>
            <a:r>
              <a:rPr lang="en-GB"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1" kern="1200" dirty="0">
                <a:solidFill>
                  <a:schemeClr val="tx1"/>
                </a:solidFill>
                <a:effectLst/>
                <a:latin typeface="Arial" charset="0"/>
                <a:ea typeface="ＭＳ Ｐゴシック" charset="-128"/>
                <a:cs typeface="+mn-cs"/>
              </a:rPr>
              <a:t>Depending on time either complete full exercise or lead group discussion based on key messages </a:t>
            </a:r>
            <a:endParaRPr lang="en-GB" sz="1200" kern="1200" dirty="0">
              <a:solidFill>
                <a:schemeClr val="tx1"/>
              </a:solidFill>
              <a:effectLst/>
              <a:latin typeface="Arial" charset="0"/>
              <a:ea typeface="ＭＳ Ｐゴシック" charset="-128"/>
              <a:cs typeface="+mn-cs"/>
            </a:endParaRPr>
          </a:p>
          <a:p>
            <a:pPr>
              <a:defRPr/>
            </a:pPr>
            <a:endParaRPr lang="en-GB" dirty="0"/>
          </a:p>
          <a:p>
            <a:pPr>
              <a:defRPr/>
            </a:pPr>
            <a:r>
              <a:rPr lang="en-GB" b="1" dirty="0"/>
              <a:t>Method</a:t>
            </a:r>
            <a:endParaRPr lang="en-GB" dirty="0"/>
          </a:p>
          <a:p>
            <a:pPr>
              <a:defRPr/>
            </a:pPr>
            <a:r>
              <a:rPr lang="en-GB" dirty="0"/>
              <a:t> </a:t>
            </a:r>
          </a:p>
          <a:p>
            <a:pPr marL="171450" indent="-171450">
              <a:buFont typeface="Arial" panose="020B0604020202020204" pitchFamily="34" charset="0"/>
              <a:buChar char="•"/>
              <a:defRPr/>
            </a:pPr>
            <a:r>
              <a:rPr lang="en-GB" dirty="0"/>
              <a:t>Facilitator hands out paper for each child.</a:t>
            </a:r>
          </a:p>
          <a:p>
            <a:pPr marL="171450" indent="-171450">
              <a:buFont typeface="Arial" panose="020B0604020202020204" pitchFamily="34" charset="0"/>
              <a:buChar char="•"/>
              <a:defRPr/>
            </a:pPr>
            <a:r>
              <a:rPr lang="en-GB" dirty="0"/>
              <a:t>Facilitator explains we are going to think about who we can talk to about growing and changing </a:t>
            </a:r>
          </a:p>
          <a:p>
            <a:pPr marL="171450" indent="-171450">
              <a:buFont typeface="Arial" panose="020B0604020202020204" pitchFamily="34" charset="0"/>
              <a:buChar char="•"/>
              <a:defRPr/>
            </a:pPr>
            <a:r>
              <a:rPr lang="en-GB" dirty="0"/>
              <a:t>Ask each child to draw around their hand. For each digit they need to write down one place/person they can go to talk about growing and changing. </a:t>
            </a:r>
          </a:p>
          <a:p>
            <a:pPr marL="171450" indent="-171450">
              <a:buFont typeface="Arial" panose="020B0604020202020204" pitchFamily="34" charset="0"/>
              <a:buChar char="•"/>
              <a:defRPr/>
            </a:pPr>
            <a:r>
              <a:rPr lang="en-GB" dirty="0"/>
              <a:t>After allowing the group to finish, facilitator asks for suggestions and debriefs. </a:t>
            </a:r>
          </a:p>
          <a:p>
            <a:pPr>
              <a:defRPr/>
            </a:pPr>
            <a:r>
              <a:rPr lang="en-GB" dirty="0"/>
              <a:t> </a:t>
            </a:r>
          </a:p>
          <a:p>
            <a:pPr>
              <a:defRPr/>
            </a:pPr>
            <a:r>
              <a:rPr lang="en-GB" b="1" dirty="0"/>
              <a:t>Key Questions</a:t>
            </a:r>
            <a:endParaRPr lang="en-GB" dirty="0"/>
          </a:p>
          <a:p>
            <a:pPr>
              <a:defRPr/>
            </a:pPr>
            <a:r>
              <a:rPr lang="en-GB" dirty="0"/>
              <a:t> </a:t>
            </a:r>
          </a:p>
          <a:p>
            <a:pPr>
              <a:defRPr/>
            </a:pPr>
            <a:r>
              <a:rPr lang="en-GB" dirty="0"/>
              <a:t>What should we do if we have a question about growing and changing?</a:t>
            </a:r>
          </a:p>
          <a:p>
            <a:pPr>
              <a:defRPr/>
            </a:pPr>
            <a:r>
              <a:rPr lang="en-GB" dirty="0"/>
              <a:t> </a:t>
            </a:r>
          </a:p>
          <a:p>
            <a:pPr>
              <a:defRPr/>
            </a:pPr>
            <a:r>
              <a:rPr lang="en-GB" b="1" dirty="0"/>
              <a:t>Key Messages</a:t>
            </a:r>
            <a:endParaRPr lang="en-GB" dirty="0"/>
          </a:p>
          <a:p>
            <a:pPr>
              <a:defRPr/>
            </a:pPr>
            <a:r>
              <a:rPr lang="en-GB" dirty="0"/>
              <a:t> </a:t>
            </a:r>
          </a:p>
          <a:p>
            <a:pPr marL="171450" indent="-171450">
              <a:buFont typeface="Arial" panose="020B0604020202020204" pitchFamily="34" charset="0"/>
              <a:buChar char="•"/>
              <a:defRPr/>
            </a:pPr>
            <a:r>
              <a:rPr lang="en-GB" dirty="0"/>
              <a:t>Please talk to an adult you trust if you have a question about growing and changing, it’s good to talk about these changes, even before they happen</a:t>
            </a:r>
          </a:p>
          <a:p>
            <a:pPr marL="171450" indent="-171450">
              <a:buFont typeface="Arial" panose="020B0604020202020204" pitchFamily="34" charset="0"/>
              <a:buChar char="•"/>
              <a:defRPr/>
            </a:pPr>
            <a:r>
              <a:rPr lang="en-GB" dirty="0"/>
              <a:t>Growing and changing is completely normal, and we might have questions a long the way</a:t>
            </a:r>
          </a:p>
          <a:p>
            <a:pPr marL="171450" indent="-171450">
              <a:buFont typeface="Arial" panose="020B0604020202020204" pitchFamily="34" charset="0"/>
              <a:buChar char="•"/>
              <a:defRPr/>
            </a:pPr>
            <a:r>
              <a:rPr lang="en-GB" dirty="0"/>
              <a:t>This is an opportunity to signpost children to support in school. </a:t>
            </a:r>
            <a:endParaRPr lang="en-US" dirty="0"/>
          </a:p>
        </p:txBody>
      </p:sp>
      <p:sp>
        <p:nvSpPr>
          <p:cNvPr id="58371" name="Slide Number Placeholder 3">
            <a:extLst>
              <a:ext uri="{FF2B5EF4-FFF2-40B4-BE49-F238E27FC236}">
                <a16:creationId xmlns:a16="http://schemas.microsoft.com/office/drawing/2014/main" id="{96302FA0-179F-594F-B5EE-60BD535C642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3C14CF-C8FB-4F45-A5A7-395E1DFB3D50}" type="slidenum">
              <a:rPr lang="en-US" altLang="en-US" sz="1200" smtClean="0"/>
              <a:pPr/>
              <a:t>13</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AA9685FD-E399-5349-8C73-AF0EB5781DF6}"/>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FC49014C-15E6-0A45-A3F5-41211E6D6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54275" name="Slide Number Placeholder 3">
            <a:extLst>
              <a:ext uri="{FF2B5EF4-FFF2-40B4-BE49-F238E27FC236}">
                <a16:creationId xmlns:a16="http://schemas.microsoft.com/office/drawing/2014/main" id="{B4AB67D3-4C9A-E144-83A6-B3895018FC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19125A-6550-0446-B328-10E5D0142AEE}" type="slidenum">
              <a:rPr lang="en-US" altLang="en-US" sz="1200" smtClean="0"/>
              <a:pPr/>
              <a:t>14</a:t>
            </a:fld>
            <a:endParaRPr lang="en-US"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81AA0F8-3682-9441-8EA5-E3961B6567D6}"/>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1F5DF58F-1E8E-9643-A73B-6F7A112FE6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58371" name="Slide Number Placeholder 3">
            <a:extLst>
              <a:ext uri="{FF2B5EF4-FFF2-40B4-BE49-F238E27FC236}">
                <a16:creationId xmlns:a16="http://schemas.microsoft.com/office/drawing/2014/main" id="{2344C54C-6DDC-5C4A-B08F-81AD56AB6A2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5CBD81-A19E-0A4C-B187-C52608675C9E}" type="slidenum">
              <a:rPr lang="en-US" altLang="en-US" sz="1200" smtClean="0"/>
              <a:pPr/>
              <a:t>15</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22E73604-6789-8B47-ADA3-4F2E6D0D881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2EC6092-C909-EC47-8E6E-B155AF25FCAE}"/>
              </a:ext>
            </a:extLst>
          </p:cNvPr>
          <p:cNvSpPr>
            <a:spLocks noGrp="1"/>
          </p:cNvSpPr>
          <p:nvPr>
            <p:ph type="body" idx="1"/>
          </p:nvPr>
        </p:nvSpPr>
        <p:spPr/>
        <p:txBody>
          <a:bodyPr/>
          <a:lstStyle/>
          <a:p>
            <a:pPr>
              <a:defRPr/>
            </a:pPr>
            <a:r>
              <a:rPr lang="en-GB" altLang="en-US" dirty="0">
                <a:latin typeface="Arial" panose="020B0604020202020204" pitchFamily="34" charset="0"/>
              </a:rPr>
              <a:t>Introduce Brook – some suggestions below</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Brook is a charity which supports young people to have healthy lives. We provide help and support to young people with problems and questions about their bodies and in their relationships.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We provide education sessions, like this one to give you information which will be useful in your lives now and in the future.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Cover if appropriate for the group: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Our values are:</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collaborative</a:t>
            </a:r>
            <a:r>
              <a:rPr lang="en-GB" altLang="en-US" dirty="0">
                <a:latin typeface="Arial" panose="020B0604020202020204" pitchFamily="34" charset="0"/>
              </a:rPr>
              <a:t> – We want to work with young people and that young people should be at the centre of decisions that affect them</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courageous - </a:t>
            </a:r>
            <a:r>
              <a:rPr lang="en-GB" altLang="en-US" dirty="0">
                <a:latin typeface="Arial" panose="020B0604020202020204" pitchFamily="34" charset="0"/>
              </a:rPr>
              <a:t>We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Trailblazing - </a:t>
            </a:r>
            <a:r>
              <a:rPr lang="en-GB" altLang="en-US" dirty="0">
                <a:latin typeface="Arial" panose="020B0604020202020204" pitchFamily="34" charset="0"/>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Trustworthy- </a:t>
            </a:r>
            <a:r>
              <a:rPr lang="en-GB" altLang="en-US" dirty="0">
                <a:latin typeface="Arial" panose="020B0604020202020204" pitchFamily="34" charset="0"/>
              </a:rPr>
              <a:t>Young people can feel safe to speak freely about the issues that affect them.</a:t>
            </a:r>
          </a:p>
          <a:p>
            <a:pPr>
              <a:defRPr/>
            </a:pPr>
            <a:r>
              <a:rPr lang="en-GB" altLang="en-US" dirty="0">
                <a:latin typeface="Arial" panose="020B0604020202020204" pitchFamily="34" charset="0"/>
              </a:rPr>
              <a:t>https://www.brook.org.uk/wp-content/uploads/2020/06/BR_SR_FINAL_DIGITAL.pdf</a:t>
            </a:r>
          </a:p>
          <a:p>
            <a:pPr>
              <a:defRPr/>
            </a:pPr>
            <a:endParaRPr lang="en-GB" dirty="0"/>
          </a:p>
        </p:txBody>
      </p:sp>
      <p:sp>
        <p:nvSpPr>
          <p:cNvPr id="7171" name="Slide Number Placeholder 3">
            <a:extLst>
              <a:ext uri="{FF2B5EF4-FFF2-40B4-BE49-F238E27FC236}">
                <a16:creationId xmlns:a16="http://schemas.microsoft.com/office/drawing/2014/main" id="{A27D1530-9E2F-614B-8613-A16EF1286FE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ABDB4A-D037-0F46-A845-48450898F9C9}" type="slidenum">
              <a:rPr lang="en-US" altLang="en-US" sz="1200" smtClean="0"/>
              <a:pPr/>
              <a:t>2</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F4A86780-F9D3-3A4F-8BEA-09F47344C269}"/>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254C5995-DC1C-DD4A-8F2F-A98947137A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TASK - </a:t>
            </a:r>
            <a:r>
              <a:rPr lang="en-GB" altLang="en-US" dirty="0">
                <a:latin typeface="Arial" panose="020B0604020202020204" pitchFamily="34" charset="0"/>
              </a:rPr>
              <a:t>Create a Safe Space – Group agreement/ Group Rules – adapt to be appropriate for the age group</a:t>
            </a:r>
          </a:p>
          <a:p>
            <a:endParaRPr lang="en-GB" altLang="en-US" dirty="0">
              <a:latin typeface="Arial" panose="020B0604020202020204" pitchFamily="34" charset="0"/>
            </a:endParaRPr>
          </a:p>
          <a:p>
            <a:r>
              <a:rPr lang="en-GB" altLang="en-US" dirty="0">
                <a:latin typeface="Arial" panose="020B0604020202020204" pitchFamily="34" charset="0"/>
              </a:rPr>
              <a:t>If time allows ask the group for suggestions for a group agreement </a:t>
            </a:r>
          </a:p>
        </p:txBody>
      </p:sp>
      <p:sp>
        <p:nvSpPr>
          <p:cNvPr id="9219" name="Slide Number Placeholder 3">
            <a:extLst>
              <a:ext uri="{FF2B5EF4-FFF2-40B4-BE49-F238E27FC236}">
                <a16:creationId xmlns:a16="http://schemas.microsoft.com/office/drawing/2014/main" id="{101B01CC-3973-6949-97AE-D89C96F74B9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4E8BE-4D3E-B443-B17A-80190147925F}" type="slidenum">
              <a:rPr lang="en-US" altLang="en-US" sz="1200" smtClean="0"/>
              <a:pPr/>
              <a:t>3</a:t>
            </a:fld>
            <a:endParaRPr lang="en-US"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8FB71EEB-46B9-C34F-A5F0-1F168B066ECF}"/>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5A625D49-1013-F643-83B1-AFF97700C1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a:p>
            <a:r>
              <a:rPr lang="en-GB" altLang="en-US" dirty="0">
                <a:latin typeface="Arial" panose="020B0604020202020204" pitchFamily="34" charset="0"/>
              </a:rPr>
              <a:t>Don’t worry if your not sure what some of these words mean – that’s what we are going to talk about today </a:t>
            </a:r>
          </a:p>
          <a:p>
            <a:endParaRPr lang="en-GB" altLang="en-US" dirty="0">
              <a:latin typeface="Arial" panose="020B0604020202020204" pitchFamily="34" charset="0"/>
            </a:endParaRPr>
          </a:p>
          <a:p>
            <a:r>
              <a:rPr lang="en-GB" altLang="en-US" dirty="0">
                <a:latin typeface="Arial" panose="020B0604020202020204" pitchFamily="34" charset="0"/>
              </a:rPr>
              <a:t>Explain that we are going to talk about our bodies; growing and changing </a:t>
            </a:r>
          </a:p>
          <a:p>
            <a:endParaRPr lang="en-GB" altLang="en-US" dirty="0">
              <a:latin typeface="Arial" panose="020B0604020202020204" pitchFamily="34" charset="0"/>
            </a:endParaRPr>
          </a:p>
        </p:txBody>
      </p:sp>
      <p:sp>
        <p:nvSpPr>
          <p:cNvPr id="11267" name="Slide Number Placeholder 3">
            <a:extLst>
              <a:ext uri="{FF2B5EF4-FFF2-40B4-BE49-F238E27FC236}">
                <a16:creationId xmlns:a16="http://schemas.microsoft.com/office/drawing/2014/main" id="{1A5A0C4C-B463-384D-953F-D40C7D506A7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5BD83F-4031-A743-909F-61FC5C913F3A}" type="slidenum">
              <a:rPr lang="en-US" altLang="en-US" sz="1200" smtClean="0"/>
              <a:pPr/>
              <a:t>4</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ChangeArrowheads="1" noTextEdit="1"/>
          </p:cNvSpPr>
          <p:nvPr>
            <p:ph type="sldImg"/>
          </p:nvPr>
        </p:nvSpPr>
        <p:spPr>
          <a:ln/>
        </p:spPr>
      </p:sp>
      <p:sp>
        <p:nvSpPr>
          <p:cNvPr id="13314" name="Notes Placeholder 2"/>
          <p:cNvSpPr>
            <a:spLocks noGrp="1" noChangeArrowheads="1"/>
          </p:cNvSpPr>
          <p:nvPr>
            <p:ph type="body" idx="1"/>
          </p:nvPr>
        </p:nvSpPr>
        <p:spPr/>
        <p:txBody>
          <a:bodyPr/>
          <a:lstStyle/>
          <a:p>
            <a:pPr>
              <a:defRPr/>
            </a:pPr>
            <a:r>
              <a:rPr lang="en-GB" altLang="en-US" dirty="0">
                <a:latin typeface="Arial" panose="020B0604020202020204" pitchFamily="34" charset="0"/>
              </a:rPr>
              <a:t>Key messages </a:t>
            </a:r>
          </a:p>
          <a:p>
            <a:pPr>
              <a:defRPr/>
            </a:pPr>
            <a:r>
              <a:rPr lang="en-GB" altLang="en-US" dirty="0">
                <a:latin typeface="Arial" panose="020B0604020202020204" pitchFamily="34" charset="0"/>
              </a:rPr>
              <a:t>•Everyone’s bodies, including genitals, are slightly different. We should respect other people not tease or laugh at those who are different to us. </a:t>
            </a:r>
          </a:p>
          <a:p>
            <a:pPr>
              <a:defRPr/>
            </a:pPr>
            <a:r>
              <a:rPr lang="en-GB" altLang="en-US" dirty="0">
                <a:latin typeface="Arial" panose="020B0604020202020204" pitchFamily="34" charset="0"/>
              </a:rPr>
              <a:t>•For some people their biological sex (being male/ female) does not match the gender everyone expected them to be when they were born. This is OK and we should respect how other people feel. </a:t>
            </a:r>
          </a:p>
          <a:p>
            <a:pPr>
              <a:defRPr/>
            </a:pPr>
            <a:r>
              <a:rPr lang="en-GB" altLang="en-US" dirty="0">
                <a:latin typeface="Arial" panose="020B0604020202020204" pitchFamily="34" charset="0"/>
              </a:rPr>
              <a:t>Therefore in this lesson, we are going to talk about people’s bodies, not genders.</a:t>
            </a:r>
          </a:p>
          <a:p>
            <a:pPr marL="171450" indent="-171450">
              <a:buFont typeface="Arial" panose="020B0604020202020204" pitchFamily="34" charset="0"/>
              <a:buChar char="•"/>
              <a:defRPr/>
            </a:pPr>
            <a:r>
              <a:rPr lang="en-GB" altLang="en-US" dirty="0">
                <a:latin typeface="Arial" panose="020B0604020202020204" pitchFamily="34" charset="0"/>
              </a:rPr>
              <a:t>In other words, you may feel female and have a penis, you may feel male and have a vulva or may feel like a mix of the two. We’ll learn more about this during PSHE. </a:t>
            </a:r>
          </a:p>
          <a:p>
            <a:pPr marL="171450" indent="-171450">
              <a:buFont typeface="Arial" panose="020B0604020202020204" pitchFamily="34" charset="0"/>
              <a:buChar char="•"/>
              <a:defRPr/>
            </a:pPr>
            <a:endParaRPr lang="en-GB" altLang="en-US" dirty="0">
              <a:latin typeface="Arial" panose="020B0604020202020204" pitchFamily="34" charset="0"/>
            </a:endParaRPr>
          </a:p>
        </p:txBody>
      </p:sp>
      <p:sp>
        <p:nvSpPr>
          <p:cNvPr id="13315"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A0E747-E5E5-4C48-A891-CCDF2ABD30E0}" type="slidenum">
              <a:rPr lang="en-US" altLang="en-US" sz="1200"/>
              <a:pPr/>
              <a:t>5</a:t>
            </a:fld>
            <a:endParaRPr lang="en-US" altLang="en-US" sz="1200" dirty="0"/>
          </a:p>
        </p:txBody>
      </p:sp>
    </p:spTree>
    <p:extLst>
      <p:ext uri="{BB962C8B-B14F-4D97-AF65-F5344CB8AC3E}">
        <p14:creationId xmlns:p14="http://schemas.microsoft.com/office/powerpoint/2010/main" val="363006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CF076A7-476E-1641-8501-F7B1717FD30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AD742CC-FF1D-944C-89F0-0A732033393A}"/>
              </a:ext>
            </a:extLst>
          </p:cNvPr>
          <p:cNvSpPr>
            <a:spLocks noGrp="1"/>
          </p:cNvSpPr>
          <p:nvPr>
            <p:ph type="body" idx="1"/>
          </p:nvPr>
        </p:nvSpPr>
        <p:spPr/>
        <p:txBody>
          <a:bodyPr/>
          <a:lstStyle/>
          <a:p>
            <a:pPr marL="0" indent="0">
              <a:buFont typeface="Arial" panose="020B0604020202020204" pitchFamily="34" charset="0"/>
              <a:buNone/>
              <a:defRPr/>
            </a:pPr>
            <a:r>
              <a:rPr lang="en-GB" altLang="en-US" dirty="0">
                <a:latin typeface="Arial" panose="020B0604020202020204" pitchFamily="34" charset="0"/>
              </a:rPr>
              <a:t>Facilitator asks the group what puberty is and gives some key facts (if not covered in the introduction).</a:t>
            </a:r>
          </a:p>
          <a:p>
            <a:pPr>
              <a:buFont typeface="Arial" panose="020B0604020202020204" pitchFamily="34" charset="0"/>
              <a:buNone/>
              <a:defRPr/>
            </a:pPr>
            <a:endParaRPr lang="en-GB" altLang="en-US" dirty="0">
              <a:latin typeface="Arial" panose="020B0604020202020204" pitchFamily="34" charset="0"/>
            </a:endParaRPr>
          </a:p>
          <a:p>
            <a:pPr>
              <a:buFont typeface="Arial" panose="020B0604020202020204" pitchFamily="34" charset="0"/>
              <a:buNone/>
              <a:defRPr/>
            </a:pPr>
            <a:r>
              <a:rPr lang="en-GB" altLang="en-US" dirty="0">
                <a:latin typeface="Arial" panose="020B0604020202020204" pitchFamily="34" charset="0"/>
              </a:rPr>
              <a:t>Key Messages </a:t>
            </a:r>
          </a:p>
          <a:p>
            <a:pPr marL="171450" indent="-171450">
              <a:buFont typeface="Arial" panose="020B0604020202020204" pitchFamily="34" charset="0"/>
              <a:buChar char="•"/>
              <a:defRPr/>
            </a:pPr>
            <a:r>
              <a:rPr lang="en-GB" altLang="en-US" dirty="0">
                <a:latin typeface="Arial" panose="020B0604020202020204" pitchFamily="34" charset="0"/>
              </a:rPr>
              <a:t>Puberty is when people start to change from being a child into a young adult.</a:t>
            </a:r>
          </a:p>
          <a:p>
            <a:pPr marL="171450" indent="-171450">
              <a:buFont typeface="Arial" panose="020B0604020202020204" pitchFamily="34" charset="0"/>
              <a:buChar char="•"/>
              <a:defRPr/>
            </a:pPr>
            <a:r>
              <a:rPr lang="en-GB" altLang="en-US" dirty="0">
                <a:latin typeface="Arial" panose="020B0604020202020204" pitchFamily="34" charset="0"/>
              </a:rPr>
              <a:t>Puberty starts sometime between the ages of 7 and 16 and the process takes several years to complete. The speed in which these changes happen are different for everyone. </a:t>
            </a:r>
          </a:p>
          <a:p>
            <a:pPr marL="171450" indent="-171450">
              <a:buFont typeface="Arial" panose="020B0604020202020204" pitchFamily="34" charset="0"/>
              <a:buChar char="•"/>
              <a:defRPr/>
            </a:pPr>
            <a:r>
              <a:rPr lang="en-GB" altLang="en-US" dirty="0">
                <a:latin typeface="Arial" panose="020B0604020202020204" pitchFamily="34" charset="0"/>
              </a:rPr>
              <a:t>Hormones become very active and are responsible for growth and development during puberty. </a:t>
            </a:r>
            <a:r>
              <a:rPr lang="en-GB" dirty="0"/>
              <a:t>Hormones are chemicals that tell </a:t>
            </a:r>
            <a:r>
              <a:rPr lang="en-GB" dirty="0">
                <a:hlinkClick r:id="rId3"/>
              </a:rPr>
              <a:t>cells</a:t>
            </a:r>
            <a:r>
              <a:rPr lang="en-GB" dirty="0"/>
              <a:t> and body parts to do certain things.</a:t>
            </a:r>
            <a:endParaRPr lang="en-GB" altLang="en-US" dirty="0">
              <a:latin typeface="Arial" panose="020B0604020202020204" pitchFamily="34" charset="0"/>
            </a:endParaRPr>
          </a:p>
          <a:p>
            <a:pPr marL="171450" indent="-171450">
              <a:buFont typeface="Arial" panose="020B0604020202020204" pitchFamily="34" charset="0"/>
              <a:buChar char="•"/>
              <a:defRPr/>
            </a:pPr>
            <a:r>
              <a:rPr lang="en-GB" altLang="en-US" dirty="0">
                <a:latin typeface="Arial" panose="020B0604020202020204" pitchFamily="34" charset="0"/>
              </a:rPr>
              <a:t>Puberty changes are a normal part of growing up.</a:t>
            </a:r>
          </a:p>
          <a:p>
            <a:pPr marL="171450" indent="-171450">
              <a:buFont typeface="Arial" panose="020B0604020202020204" pitchFamily="34" charset="0"/>
              <a:buChar char="•"/>
              <a:defRPr/>
            </a:pPr>
            <a:r>
              <a:rPr lang="en-GB" altLang="en-US" dirty="0">
                <a:latin typeface="Arial" panose="020B0604020202020204" pitchFamily="34" charset="0"/>
              </a:rPr>
              <a:t>People will start puberty at a slightly different time and will develop differently – it’s important to respect that we are all different.</a:t>
            </a:r>
          </a:p>
          <a:p>
            <a:pPr marL="171450" indent="-171450">
              <a:buFont typeface="Arial" panose="020B0604020202020204" pitchFamily="34" charset="0"/>
              <a:buChar char="•"/>
              <a:defRPr/>
            </a:pPr>
            <a:r>
              <a:rPr lang="en-GB" altLang="en-US" dirty="0">
                <a:latin typeface="Arial" panose="020B0604020202020204" pitchFamily="34" charset="0"/>
              </a:rPr>
              <a:t>Puberty is a time for new opportunities and feelings. You will have new responsibilities to take care of yourself and you may want more independence.</a:t>
            </a:r>
          </a:p>
          <a:p>
            <a:pPr marL="171450" indent="-171450">
              <a:buFont typeface="Arial" panose="020B0604020202020204" pitchFamily="34" charset="0"/>
              <a:buChar char="•"/>
              <a:defRPr/>
            </a:pPr>
            <a:r>
              <a:rPr lang="en-GB" altLang="en-US" dirty="0">
                <a:latin typeface="Arial" panose="020B0604020202020204" pitchFamily="34" charset="0"/>
              </a:rPr>
              <a:t>Some changes happen only to people with a penis, boys, some only to people with a vulva, girls; some happen to both. We will learn more about body parts in years 5 and years 6</a:t>
            </a:r>
          </a:p>
          <a:p>
            <a:pPr marL="171450" indent="-171450">
              <a:buFont typeface="Arial" panose="020B0604020202020204" pitchFamily="34" charset="0"/>
              <a:buChar char="•"/>
              <a:defRPr/>
            </a:pP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17411" name="Slide Number Placeholder 3">
            <a:extLst>
              <a:ext uri="{FF2B5EF4-FFF2-40B4-BE49-F238E27FC236}">
                <a16:creationId xmlns:a16="http://schemas.microsoft.com/office/drawing/2014/main" id="{D5048A10-046A-4942-891B-670CD6BA06D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8EDA49-AB95-9F41-97AE-7EC68DB7B336}" type="slidenum">
              <a:rPr lang="en-US" altLang="en-US" sz="1200" smtClean="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1D3F607F-1115-6F49-9437-CB20486D5C67}"/>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E493D84C-4D25-6D49-A593-0B6DABA93A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sz="1200" b="1" kern="1200" dirty="0">
                <a:solidFill>
                  <a:schemeClr val="tx1"/>
                </a:solidFill>
                <a:effectLst/>
                <a:latin typeface="Arial" charset="0"/>
                <a:ea typeface="ＭＳ Ｐゴシック" charset="-128"/>
                <a:cs typeface="+mn-cs"/>
              </a:rPr>
              <a:t>Puberty changes bag/ match up game</a:t>
            </a:r>
            <a:endParaRPr lang="en-GB" sz="1200" kern="1200" dirty="0">
              <a:solidFill>
                <a:schemeClr val="tx1"/>
              </a:solidFill>
              <a:effectLst/>
              <a:latin typeface="Arial" charset="0"/>
              <a:ea typeface="ＭＳ Ｐゴシック" charset="-128"/>
              <a:cs typeface="+mn-cs"/>
            </a:endParaRPr>
          </a:p>
          <a:p>
            <a:r>
              <a:rPr lang="en-GB" sz="1200" u="none" strike="noStrike" kern="1200" dirty="0">
                <a:solidFill>
                  <a:schemeClr val="tx1"/>
                </a:solidFill>
                <a:effectLst/>
                <a:latin typeface="Arial" charset="0"/>
                <a:ea typeface="ＭＳ Ｐゴシック" charset="-128"/>
                <a:cs typeface="+mn-cs"/>
              </a:rPr>
              <a:t> </a:t>
            </a:r>
            <a:endParaRPr lang="en-GB" sz="1200" kern="1200" dirty="0">
              <a:solidFill>
                <a:schemeClr val="tx1"/>
              </a:solidFill>
              <a:effectLst/>
              <a:latin typeface="Arial" charset="0"/>
              <a:ea typeface="ＭＳ Ｐゴシック" charset="-128"/>
              <a:cs typeface="+mn-cs"/>
            </a:endParaRPr>
          </a:p>
          <a:p>
            <a:r>
              <a:rPr lang="en-GB" sz="1200" b="1" kern="1200" dirty="0">
                <a:solidFill>
                  <a:schemeClr val="tx1"/>
                </a:solidFill>
                <a:effectLst/>
                <a:latin typeface="Arial" charset="0"/>
                <a:ea typeface="ＭＳ Ｐゴシック" charset="-128"/>
                <a:cs typeface="+mn-cs"/>
              </a:rPr>
              <a:t>Method </a:t>
            </a:r>
            <a:endParaRPr lang="en-GB" sz="1200" kern="1200" dirty="0">
              <a:solidFill>
                <a:schemeClr val="tx1"/>
              </a:solidFill>
              <a:effectLst/>
              <a:latin typeface="Arial" charset="0"/>
              <a:ea typeface="ＭＳ Ｐゴシック" charset="-128"/>
              <a:cs typeface="+mn-cs"/>
            </a:endParaRPr>
          </a:p>
          <a:p>
            <a:r>
              <a:rPr lang="en-GB" sz="1200" u="none" strike="noStrike" kern="1200" dirty="0">
                <a:solidFill>
                  <a:schemeClr val="tx1"/>
                </a:solidFill>
                <a:effectLst/>
                <a:latin typeface="Arial" charset="0"/>
                <a:ea typeface="ＭＳ Ｐゴシック" charset="-128"/>
                <a:cs typeface="+mn-cs"/>
              </a:rPr>
              <a:t>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Facilitator asks the group what puberty is and gives some key facts (if not covered in the introduction).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Facilitator explains to the group that we are going to think about puberty changes; some happen to some people and not to others. We are going to use a bag of items to help us.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Facilitator then hands around the bag and asks for a volunteer to pick out one item. The facilitator asks how this item relates to puberty changes and who this change happens to.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Continue until all the items have been picked. Facilitator then asks if there are any changes we haven’t mentioned? Can anyone think of anymore? </a:t>
            </a:r>
          </a:p>
          <a:p>
            <a:pPr marL="171450" lvl="0" indent="-171450">
              <a:buFont typeface="Arial" panose="020B0604020202020204" pitchFamily="34" charset="0"/>
              <a:buChar char="•"/>
            </a:pPr>
            <a:r>
              <a:rPr lang="en-GB" sz="1200" b="1" kern="1200" dirty="0">
                <a:solidFill>
                  <a:schemeClr val="tx1"/>
                </a:solidFill>
                <a:effectLst/>
                <a:latin typeface="Arial" charset="0"/>
                <a:ea typeface="ＭＳ Ｐゴシック" charset="-128"/>
                <a:cs typeface="+mn-cs"/>
              </a:rPr>
              <a:t>Period products – </a:t>
            </a:r>
            <a:r>
              <a:rPr lang="en-GB" sz="1200" kern="1200" dirty="0">
                <a:solidFill>
                  <a:schemeClr val="tx1"/>
                </a:solidFill>
                <a:effectLst/>
                <a:latin typeface="Arial" charset="0"/>
                <a:ea typeface="ＭＳ Ｐゴシック" charset="-128"/>
                <a:cs typeface="+mn-cs"/>
              </a:rPr>
              <a:t>(facilitator can choose which products to include that are appropriate for the group) girls, and those with a vulva and womb start their periods during puberty. Explain that this will be covered more in years 5 and 6 but it’s good to start to know about periods now, just like other areas of our health.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Arial" charset="0"/>
                <a:ea typeface="ＭＳ Ｐゴシック" charset="-128"/>
                <a:cs typeface="+mn-cs"/>
              </a:rPr>
              <a:t>Alternatively facilitator can use the Puberty Match Up cards with the group and use the facilitator body changes bag instructions as a prompt to support key messages.</a:t>
            </a:r>
          </a:p>
          <a:p>
            <a:endParaRPr lang="en-GB" sz="1200" b="1" kern="1200" dirty="0">
              <a:solidFill>
                <a:schemeClr val="tx1"/>
              </a:solidFill>
              <a:effectLst/>
              <a:latin typeface="Arial" charset="0"/>
              <a:ea typeface="ＭＳ Ｐゴシック" charset="-128"/>
              <a:cs typeface="+mn-cs"/>
            </a:endParaRPr>
          </a:p>
          <a:p>
            <a:r>
              <a:rPr lang="en-GB" sz="1200" b="1" kern="1200" dirty="0">
                <a:solidFill>
                  <a:schemeClr val="tx1"/>
                </a:solidFill>
                <a:effectLst/>
                <a:latin typeface="Arial" charset="0"/>
                <a:ea typeface="ＭＳ Ｐゴシック" charset="-128"/>
                <a:cs typeface="+mn-cs"/>
              </a:rPr>
              <a:t>Key Questions </a:t>
            </a:r>
            <a:endParaRPr lang="en-GB" sz="1200" kern="1200" dirty="0">
              <a:solidFill>
                <a:schemeClr val="tx1"/>
              </a:solidFill>
              <a:effectLst/>
              <a:latin typeface="Arial" charset="0"/>
              <a:ea typeface="ＭＳ Ｐゴシック" charset="-128"/>
              <a:cs typeface="+mn-cs"/>
            </a:endParaRPr>
          </a:p>
          <a:p>
            <a:r>
              <a:rPr lang="en-GB" sz="1200" u="none" strike="noStrike" kern="1200" dirty="0">
                <a:solidFill>
                  <a:schemeClr val="tx1"/>
                </a:solidFill>
                <a:effectLst/>
                <a:latin typeface="Arial" charset="0"/>
                <a:ea typeface="ＭＳ Ｐゴシック" charset="-128"/>
                <a:cs typeface="+mn-cs"/>
              </a:rPr>
              <a:t>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Can it feel awkward to talk about these things? Why?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does puberty mean?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Is puberty the same for everyone?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age does puberty happen?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are some changes which happen during puberty?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Are all the changes physical?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Do you need to wash more when puberty starts? Why?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How does puberty make someone feel? What can we do to feel positive?</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Why do you think it is important to talk about these changes before they happen? </a:t>
            </a:r>
          </a:p>
          <a:p>
            <a:pPr lvl="0"/>
            <a:endParaRPr lang="en-GB" sz="1200" kern="1200" dirty="0">
              <a:solidFill>
                <a:schemeClr val="tx1"/>
              </a:solidFill>
              <a:effectLst/>
              <a:latin typeface="Arial" charset="0"/>
              <a:ea typeface="ＭＳ Ｐゴシック" charset="-128"/>
              <a:cs typeface="+mn-cs"/>
            </a:endParaRPr>
          </a:p>
          <a:p>
            <a:r>
              <a:rPr lang="en-GB"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r>
              <a:rPr lang="en-GB" sz="1200" u="none" strike="noStrike" kern="1200" dirty="0">
                <a:solidFill>
                  <a:schemeClr val="tx1"/>
                </a:solidFill>
                <a:effectLst/>
                <a:latin typeface="Arial" charset="0"/>
                <a:ea typeface="ＭＳ Ｐゴシック" charset="-128"/>
                <a:cs typeface="+mn-cs"/>
              </a:rPr>
              <a:t>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As you get older your body goes through a number of changes, called puberty.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is when people start to change from being a child into a young adult.</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The speed of these changes can be different for everyone.</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starts sometime between the ages of 7 and 16 and the process takes several years to complete.</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Hormones become very active and are responsible for growth and development during puberty. Hormones are chemicals that tell </a:t>
            </a:r>
            <a:r>
              <a:rPr lang="en-GB" sz="1200" u="sng" kern="1200" dirty="0">
                <a:solidFill>
                  <a:schemeClr val="tx1"/>
                </a:solidFill>
                <a:effectLst/>
                <a:latin typeface="Arial" charset="0"/>
                <a:ea typeface="ＭＳ Ｐゴシック" charset="-128"/>
                <a:cs typeface="+mn-cs"/>
                <a:hlinkClick r:id="rId3"/>
              </a:rPr>
              <a:t>cells</a:t>
            </a:r>
            <a:r>
              <a:rPr lang="en-GB" sz="1200" kern="1200" dirty="0">
                <a:solidFill>
                  <a:schemeClr val="tx1"/>
                </a:solidFill>
                <a:effectLst/>
                <a:latin typeface="Arial" charset="0"/>
                <a:ea typeface="ＭＳ Ｐゴシック" charset="-128"/>
                <a:cs typeface="+mn-cs"/>
              </a:rPr>
              <a:t> and body parts to do certain things.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changes are a normal part of growing up.</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People will start puberty at a slightly different time and will develop differently – it’s important to respect that we are all different.</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is a time for new opportunities and feelings. You will have new responsibilities to take care of yourself and you may want more independence.</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Periods: This happens around once a month and means blood comes from a person’s vagina for 3-8 days. They will want to use a product to catch the blood, but they can choose whichever feels best for them.</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Some changes happen only to people with a penis, some only to people with a vulva; some happen to both.</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The hormones released in puberty can impact our emotions and feelings. Make sure you are kind to yourself and others. </a:t>
            </a:r>
          </a:p>
          <a:p>
            <a:endParaRPr lang="en-GB" altLang="en-US" b="1" dirty="0">
              <a:latin typeface="Arial" panose="020B0604020202020204" pitchFamily="34" charset="0"/>
            </a:endParaRPr>
          </a:p>
        </p:txBody>
      </p:sp>
      <p:sp>
        <p:nvSpPr>
          <p:cNvPr id="15363" name="Slide Number Placeholder 3">
            <a:extLst>
              <a:ext uri="{FF2B5EF4-FFF2-40B4-BE49-F238E27FC236}">
                <a16:creationId xmlns:a16="http://schemas.microsoft.com/office/drawing/2014/main" id="{F06B110D-8F0B-704C-A05A-7DB6D44B495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DE49CE-6AB0-2548-A87E-3C7FFCA6BF3B}" type="slidenum">
              <a:rPr lang="en-US" altLang="en-US" sz="1200" smtClean="0">
                <a:solidFill>
                  <a:srgbClr val="000000"/>
                </a:solidFill>
              </a:rPr>
              <a:pPr/>
              <a:t>7</a:t>
            </a:fld>
            <a:endParaRPr lang="en-US"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CDD849B5-9B74-DE47-AE51-4D46643841B8}"/>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3CC75E1D-47ED-CE48-AF77-E6851CBBE6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buFont typeface="Arial" panose="020B0604020202020204" pitchFamily="34" charset="0"/>
              <a:buChar char="•"/>
              <a:defRPr/>
            </a:pPr>
            <a:r>
              <a:rPr lang="en-GB" sz="1200" kern="1200" dirty="0">
                <a:solidFill>
                  <a:schemeClr val="tx1"/>
                </a:solidFill>
                <a:latin typeface="Arial" charset="0"/>
                <a:ea typeface="ＭＳ Ｐゴシック" charset="-128"/>
                <a:cs typeface="+mn-cs"/>
              </a:rPr>
              <a:t>It is important to keep ourselves clean. </a:t>
            </a:r>
          </a:p>
          <a:p>
            <a:pPr marL="171450" indent="-171450">
              <a:buFont typeface="Arial" panose="020B0604020202020204" pitchFamily="34" charset="0"/>
              <a:buChar char="•"/>
              <a:defRPr/>
            </a:pPr>
            <a:r>
              <a:rPr lang="en-GB" sz="1200" kern="1200" dirty="0">
                <a:solidFill>
                  <a:schemeClr val="tx1"/>
                </a:solidFill>
                <a:latin typeface="Arial" charset="0"/>
                <a:ea typeface="ＭＳ Ｐゴシック" charset="-128"/>
                <a:cs typeface="+mn-cs"/>
              </a:rPr>
              <a:t>We should wash our bodies with warm water and unperfumed soap</a:t>
            </a:r>
            <a:r>
              <a:rPr lang="en-GB" sz="800" kern="1200" dirty="0">
                <a:solidFill>
                  <a:schemeClr val="tx1"/>
                </a:solidFill>
                <a:latin typeface="Arial" charset="0"/>
                <a:ea typeface="ＭＳ Ｐゴシック" charset="-128"/>
                <a:cs typeface="+mn-cs"/>
              </a:rPr>
              <a:t>. </a:t>
            </a:r>
          </a:p>
          <a:p>
            <a:endParaRPr lang="en-GB" altLang="en-US" dirty="0">
              <a:latin typeface="Arial" panose="020B0604020202020204" pitchFamily="34" charset="0"/>
            </a:endParaRPr>
          </a:p>
        </p:txBody>
      </p:sp>
      <p:sp>
        <p:nvSpPr>
          <p:cNvPr id="25603" name="Slide Number Placeholder 3">
            <a:extLst>
              <a:ext uri="{FF2B5EF4-FFF2-40B4-BE49-F238E27FC236}">
                <a16:creationId xmlns:a16="http://schemas.microsoft.com/office/drawing/2014/main" id="{DACCB167-606F-DE4C-88D9-8FCCEE07CB2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ACE1B1-29E9-864A-9049-B206A8BAA96D}" type="slidenum">
              <a:rPr lang="en-US" altLang="en-US" sz="1200" smtClean="0"/>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Method</a:t>
            </a:r>
          </a:p>
          <a:p>
            <a:pPr marL="171450" indent="-171450">
              <a:buFont typeface="Arial" panose="020B0604020202020204" pitchFamily="34" charset="0"/>
              <a:buChar char="•"/>
            </a:pPr>
            <a:r>
              <a:rPr lang="en-US" dirty="0"/>
              <a:t>Ask the group if they have heard about people’s feelings and emotions changing when they become a teenager</a:t>
            </a:r>
          </a:p>
          <a:p>
            <a:pPr marL="171450" indent="-171450">
              <a:buFont typeface="Arial" panose="020B0604020202020204" pitchFamily="34" charset="0"/>
              <a:buChar char="•"/>
            </a:pPr>
            <a:r>
              <a:rPr lang="en-US" dirty="0"/>
              <a:t>Ask what words they might have heard of (moody, angry, sad, excited) – write these on the board, divide the words into positive (good) and negative (bad) feelings</a:t>
            </a:r>
          </a:p>
          <a:p>
            <a:pPr marL="171450" indent="-171450">
              <a:buFont typeface="Arial" panose="020B0604020202020204" pitchFamily="34" charset="0"/>
              <a:buChar char="•"/>
            </a:pPr>
            <a:r>
              <a:rPr lang="en-US" dirty="0"/>
              <a:t>Reveal ideas on the slides; red broadly to represent negative feelings and green happier feelings</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Key Questions</a:t>
            </a:r>
          </a:p>
          <a:p>
            <a:pPr marL="171450" indent="-171450">
              <a:buFont typeface="Arial" panose="020B0604020202020204" pitchFamily="34" charset="0"/>
              <a:buChar char="•"/>
            </a:pPr>
            <a:r>
              <a:rPr lang="en-US" b="0" dirty="0"/>
              <a:t>Can our feelings go up and down?</a:t>
            </a:r>
          </a:p>
          <a:p>
            <a:pPr marL="171450" indent="-171450">
              <a:buFont typeface="Arial" panose="020B0604020202020204" pitchFamily="34" charset="0"/>
              <a:buChar char="•"/>
            </a:pPr>
            <a:r>
              <a:rPr lang="en-US" b="0" dirty="0"/>
              <a:t>What kind of feelings can we have?</a:t>
            </a:r>
          </a:p>
          <a:p>
            <a:pPr marL="171450" indent="-171450">
              <a:buFont typeface="Arial" panose="020B0604020202020204" pitchFamily="34" charset="0"/>
              <a:buChar char="•"/>
            </a:pPr>
            <a:r>
              <a:rPr lang="en-US" b="0" dirty="0"/>
              <a:t>Can we make our feelings positive (better or good)?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Key Messages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normal to have lots of different feelings, some more negative and some more positive, especially as we start to get older. It can sometimes be difficult to control or manage our feelings – and this can depend on the situation we are in.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important for us to talk about our feelings, especially those feelings that are very strong or go on for a long time. This can help us to feel more positive and stop the negative ones building up.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really important we get help from a trusted adult with feelings and emotions especially when we are feeling low, angry, scared or lonely. </a:t>
            </a:r>
          </a:p>
          <a:p>
            <a:endParaRPr lang="en-GB" dirty="0"/>
          </a:p>
        </p:txBody>
      </p:sp>
      <p:sp>
        <p:nvSpPr>
          <p:cNvPr id="4" name="Slide Number Placeholder 3"/>
          <p:cNvSpPr>
            <a:spLocks noGrp="1"/>
          </p:cNvSpPr>
          <p:nvPr>
            <p:ph type="sldNum" sz="quarter" idx="10"/>
          </p:nvPr>
        </p:nvSpPr>
        <p:spPr/>
        <p:txBody>
          <a:bodyPr/>
          <a:lstStyle/>
          <a:p>
            <a:pPr>
              <a:defRPr/>
            </a:pPr>
            <a:fld id="{393512CB-30ED-499C-8FDE-1C79CB19CE00}" type="slidenum">
              <a:rPr lang="en-US" altLang="en-US" smtClean="0"/>
              <a:pPr>
                <a:defRPr/>
              </a:pPr>
              <a:t>9</a:t>
            </a:fld>
            <a:endParaRPr lang="en-US" altLang="en-US" dirty="0"/>
          </a:p>
        </p:txBody>
      </p:sp>
    </p:spTree>
    <p:extLst>
      <p:ext uri="{BB962C8B-B14F-4D97-AF65-F5344CB8AC3E}">
        <p14:creationId xmlns:p14="http://schemas.microsoft.com/office/powerpoint/2010/main" val="351790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9009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95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062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965575"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997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265861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GB"/>
              <a:t>Click to edit Master title style</a:t>
            </a:r>
            <a:endParaRPr lang="en-US" dirty="0"/>
          </a:p>
        </p:txBody>
      </p:sp>
    </p:spTree>
    <p:extLst>
      <p:ext uri="{BB962C8B-B14F-4D97-AF65-F5344CB8AC3E}">
        <p14:creationId xmlns:p14="http://schemas.microsoft.com/office/powerpoint/2010/main" val="412013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606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Tree>
    <p:extLst>
      <p:ext uri="{BB962C8B-B14F-4D97-AF65-F5344CB8AC3E}">
        <p14:creationId xmlns:p14="http://schemas.microsoft.com/office/powerpoint/2010/main" val="84942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965575"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6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570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88035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291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Click icon to add picture</a:t>
            </a:r>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2008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ctr" rtl="0" eaLnBrk="1" fontAlgn="base" hangingPunct="1">
        <a:spcBef>
          <a:spcPct val="0"/>
        </a:spcBef>
        <a:spcAft>
          <a:spcPct val="0"/>
        </a:spcAft>
        <a:defRPr sz="4800" b="1" kern="1200" spc="-150">
          <a:solidFill>
            <a:srgbClr val="663291"/>
          </a:solidFill>
          <a:latin typeface="+mj-lt"/>
          <a:ea typeface="+mj-ea"/>
          <a:cs typeface="+mj-cs"/>
        </a:defRPr>
      </a:lvl1pPr>
      <a:lvl2pPr algn="ctr" rtl="0" eaLnBrk="1" fontAlgn="base" hangingPunct="1">
        <a:spcBef>
          <a:spcPct val="0"/>
        </a:spcBef>
        <a:spcAft>
          <a:spcPct val="0"/>
        </a:spcAft>
        <a:defRPr sz="4800" b="1">
          <a:solidFill>
            <a:srgbClr val="663291"/>
          </a:solidFill>
          <a:latin typeface="Century Gothic" charset="0"/>
          <a:ea typeface="ＭＳ Ｐゴシック" charset="-128"/>
        </a:defRPr>
      </a:lvl2pPr>
      <a:lvl3pPr algn="ctr" rtl="0" eaLnBrk="1" fontAlgn="base" hangingPunct="1">
        <a:spcBef>
          <a:spcPct val="0"/>
        </a:spcBef>
        <a:spcAft>
          <a:spcPct val="0"/>
        </a:spcAft>
        <a:defRPr sz="4800" b="1">
          <a:solidFill>
            <a:srgbClr val="663291"/>
          </a:solidFill>
          <a:latin typeface="Century Gothic" charset="0"/>
          <a:ea typeface="ＭＳ Ｐゴシック" charset="-128"/>
        </a:defRPr>
      </a:lvl3pPr>
      <a:lvl4pPr algn="ctr" rtl="0" eaLnBrk="1" fontAlgn="base" hangingPunct="1">
        <a:spcBef>
          <a:spcPct val="0"/>
        </a:spcBef>
        <a:spcAft>
          <a:spcPct val="0"/>
        </a:spcAft>
        <a:defRPr sz="4800" b="1">
          <a:solidFill>
            <a:srgbClr val="663291"/>
          </a:solidFill>
          <a:latin typeface="Century Gothic" charset="0"/>
          <a:ea typeface="ＭＳ Ｐゴシック" charset="-128"/>
        </a:defRPr>
      </a:lvl4pPr>
      <a:lvl5pPr algn="ctr" rtl="0" eaLnBrk="1" fontAlgn="base" hangingPunct="1">
        <a:spcBef>
          <a:spcPct val="0"/>
        </a:spcBef>
        <a:spcAft>
          <a:spcPct val="0"/>
        </a:spcAft>
        <a:defRPr sz="4800" b="1">
          <a:solidFill>
            <a:srgbClr val="663291"/>
          </a:solidFill>
          <a:latin typeface="Century Gothic" charset="0"/>
          <a:ea typeface="ＭＳ Ｐゴシック"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childline.org.uk/" TargetMode="External"/><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defRPr/>
            </a:pPr>
            <a:r>
              <a:rPr lang="en-GB" altLang="en-US" sz="7200" b="0" dirty="0">
                <a:solidFill>
                  <a:srgbClr val="00B9D3"/>
                </a:solidFill>
                <a:latin typeface="Manus" pitchFamily="50" charset="0"/>
              </a:rPr>
              <a:t>Changes to our feelings</a:t>
            </a:r>
          </a:p>
        </p:txBody>
      </p:sp>
      <p:sp>
        <p:nvSpPr>
          <p:cNvPr id="5122" name="Rectangle 3"/>
          <p:cNvSpPr>
            <a:spLocks noGrp="1" noChangeArrowheads="1"/>
          </p:cNvSpPr>
          <p:nvPr>
            <p:ph idx="1"/>
          </p:nvPr>
        </p:nvSpPr>
        <p:spPr>
          <a:xfrm>
            <a:off x="435260" y="2272708"/>
            <a:ext cx="2302024" cy="799728"/>
          </a:xfrm>
        </p:spPr>
        <p:txBody>
          <a:bodyPr/>
          <a:lstStyle/>
          <a:p>
            <a:pPr marL="0" indent="0" eaLnBrk="1" hangingPunct="1">
              <a:lnSpc>
                <a:spcPct val="90000"/>
              </a:lnSpc>
              <a:buNone/>
            </a:pPr>
            <a:r>
              <a:rPr lang="en-GB" altLang="en-US" dirty="0">
                <a:solidFill>
                  <a:srgbClr val="FF0000"/>
                </a:solidFill>
                <a:latin typeface="Setimo" panose="020B0603020204030204" pitchFamily="34" charset="0"/>
                <a:cs typeface="Setimo" panose="020B0603020204030204" pitchFamily="34" charset="0"/>
              </a:rPr>
              <a:t>Moody</a:t>
            </a:r>
          </a:p>
        </p:txBody>
      </p:sp>
      <p:sp>
        <p:nvSpPr>
          <p:cNvPr id="4" name="Rectangle 3">
            <a:extLst>
              <a:ext uri="{FF2B5EF4-FFF2-40B4-BE49-F238E27FC236}">
                <a16:creationId xmlns:a16="http://schemas.microsoft.com/office/drawing/2014/main" id="{FFE0CF82-FA94-214A-B268-68AAFC14173A}"/>
              </a:ext>
            </a:extLst>
          </p:cNvPr>
          <p:cNvSpPr txBox="1">
            <a:spLocks noChangeArrowheads="1"/>
          </p:cNvSpPr>
          <p:nvPr/>
        </p:nvSpPr>
        <p:spPr bwMode="auto">
          <a:xfrm>
            <a:off x="1374271" y="3677209"/>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FF0000"/>
                </a:solidFill>
                <a:latin typeface="Setimo" panose="020B0603020204030204" pitchFamily="34" charset="0"/>
                <a:cs typeface="Setimo" panose="020B0603020204030204" pitchFamily="34" charset="0"/>
              </a:rPr>
              <a:t>Sad</a:t>
            </a:r>
          </a:p>
        </p:txBody>
      </p:sp>
      <p:sp>
        <p:nvSpPr>
          <p:cNvPr id="5" name="Rectangle 3">
            <a:extLst>
              <a:ext uri="{FF2B5EF4-FFF2-40B4-BE49-F238E27FC236}">
                <a16:creationId xmlns:a16="http://schemas.microsoft.com/office/drawing/2014/main" id="{0A7331F8-40DA-AD4A-B1D6-68F7278AF106}"/>
              </a:ext>
            </a:extLst>
          </p:cNvPr>
          <p:cNvSpPr txBox="1">
            <a:spLocks noChangeArrowheads="1"/>
          </p:cNvSpPr>
          <p:nvPr/>
        </p:nvSpPr>
        <p:spPr bwMode="auto">
          <a:xfrm>
            <a:off x="5005166" y="2037978"/>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FF0000"/>
                </a:solidFill>
                <a:latin typeface="Setimo" panose="020B0603020204030204" pitchFamily="34" charset="0"/>
                <a:cs typeface="Setimo" panose="020B0603020204030204" pitchFamily="34" charset="0"/>
              </a:rPr>
              <a:t>Angry</a:t>
            </a:r>
          </a:p>
        </p:txBody>
      </p:sp>
      <p:sp>
        <p:nvSpPr>
          <p:cNvPr id="7" name="Rectangle 3">
            <a:extLst>
              <a:ext uri="{FF2B5EF4-FFF2-40B4-BE49-F238E27FC236}">
                <a16:creationId xmlns:a16="http://schemas.microsoft.com/office/drawing/2014/main" id="{E4CAB50F-0DDA-C345-9CFF-78F45CDAC247}"/>
              </a:ext>
            </a:extLst>
          </p:cNvPr>
          <p:cNvSpPr txBox="1">
            <a:spLocks noChangeArrowheads="1"/>
          </p:cNvSpPr>
          <p:nvPr/>
        </p:nvSpPr>
        <p:spPr bwMode="auto">
          <a:xfrm>
            <a:off x="5220072" y="4973354"/>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FF0000"/>
                </a:solidFill>
                <a:latin typeface="Setimo" panose="020B0603020204030204" pitchFamily="34" charset="0"/>
                <a:cs typeface="Setimo" panose="020B0603020204030204" pitchFamily="34" charset="0"/>
              </a:rPr>
              <a:t>Lonely</a:t>
            </a:r>
          </a:p>
        </p:txBody>
      </p:sp>
      <p:sp>
        <p:nvSpPr>
          <p:cNvPr id="8" name="Rectangle 3">
            <a:extLst>
              <a:ext uri="{FF2B5EF4-FFF2-40B4-BE49-F238E27FC236}">
                <a16:creationId xmlns:a16="http://schemas.microsoft.com/office/drawing/2014/main" id="{C962CF4D-BE99-0A4F-88DD-C513E8DA4495}"/>
              </a:ext>
            </a:extLst>
          </p:cNvPr>
          <p:cNvSpPr txBox="1">
            <a:spLocks noChangeArrowheads="1"/>
          </p:cNvSpPr>
          <p:nvPr/>
        </p:nvSpPr>
        <p:spPr bwMode="auto">
          <a:xfrm>
            <a:off x="2626668" y="577308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FF0000"/>
                </a:solidFill>
                <a:latin typeface="Setimo" panose="020B0603020204030204" pitchFamily="34" charset="0"/>
                <a:cs typeface="Setimo" panose="020B0603020204030204" pitchFamily="34" charset="0"/>
              </a:rPr>
              <a:t>Bad mood</a:t>
            </a:r>
          </a:p>
        </p:txBody>
      </p:sp>
      <p:sp>
        <p:nvSpPr>
          <p:cNvPr id="9" name="Rectangle 3">
            <a:extLst>
              <a:ext uri="{FF2B5EF4-FFF2-40B4-BE49-F238E27FC236}">
                <a16:creationId xmlns:a16="http://schemas.microsoft.com/office/drawing/2014/main" id="{C22EB031-5D68-D54C-840E-BCDA04C79896}"/>
              </a:ext>
            </a:extLst>
          </p:cNvPr>
          <p:cNvSpPr txBox="1">
            <a:spLocks noChangeArrowheads="1"/>
          </p:cNvSpPr>
          <p:nvPr/>
        </p:nvSpPr>
        <p:spPr bwMode="auto">
          <a:xfrm>
            <a:off x="2987823" y="266644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Happy</a:t>
            </a:r>
          </a:p>
        </p:txBody>
      </p:sp>
      <p:sp>
        <p:nvSpPr>
          <p:cNvPr id="10" name="Rectangle 3">
            <a:extLst>
              <a:ext uri="{FF2B5EF4-FFF2-40B4-BE49-F238E27FC236}">
                <a16:creationId xmlns:a16="http://schemas.microsoft.com/office/drawing/2014/main" id="{0A69CE3E-7EA7-5F4B-8CB9-118389F62BFC}"/>
              </a:ext>
            </a:extLst>
          </p:cNvPr>
          <p:cNvSpPr txBox="1">
            <a:spLocks noChangeArrowheads="1"/>
          </p:cNvSpPr>
          <p:nvPr/>
        </p:nvSpPr>
        <p:spPr bwMode="auto">
          <a:xfrm>
            <a:off x="6841976" y="3429000"/>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Joy</a:t>
            </a:r>
          </a:p>
        </p:txBody>
      </p:sp>
      <p:sp>
        <p:nvSpPr>
          <p:cNvPr id="11" name="Rectangle 3">
            <a:extLst>
              <a:ext uri="{FF2B5EF4-FFF2-40B4-BE49-F238E27FC236}">
                <a16:creationId xmlns:a16="http://schemas.microsoft.com/office/drawing/2014/main" id="{9208A71B-1C8B-DF40-9FF3-8B60BCCF499D}"/>
              </a:ext>
            </a:extLst>
          </p:cNvPr>
          <p:cNvSpPr txBox="1">
            <a:spLocks noChangeArrowheads="1"/>
          </p:cNvSpPr>
          <p:nvPr/>
        </p:nvSpPr>
        <p:spPr bwMode="auto">
          <a:xfrm>
            <a:off x="3080694" y="428811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Excited</a:t>
            </a:r>
          </a:p>
        </p:txBody>
      </p:sp>
      <p:sp>
        <p:nvSpPr>
          <p:cNvPr id="12" name="Rectangle 3">
            <a:extLst>
              <a:ext uri="{FF2B5EF4-FFF2-40B4-BE49-F238E27FC236}">
                <a16:creationId xmlns:a16="http://schemas.microsoft.com/office/drawing/2014/main" id="{868D147D-6090-E047-88AD-615965B21A2F}"/>
              </a:ext>
            </a:extLst>
          </p:cNvPr>
          <p:cNvSpPr txBox="1">
            <a:spLocks noChangeArrowheads="1"/>
          </p:cNvSpPr>
          <p:nvPr/>
        </p:nvSpPr>
        <p:spPr bwMode="auto">
          <a:xfrm>
            <a:off x="324644" y="4762315"/>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Good mood</a:t>
            </a:r>
          </a:p>
        </p:txBody>
      </p:sp>
      <p:sp>
        <p:nvSpPr>
          <p:cNvPr id="13" name="Rectangle 3">
            <a:extLst>
              <a:ext uri="{FF2B5EF4-FFF2-40B4-BE49-F238E27FC236}">
                <a16:creationId xmlns:a16="http://schemas.microsoft.com/office/drawing/2014/main" id="{0CBCA160-5BF9-BF42-AE31-3614A6C15A40}"/>
              </a:ext>
            </a:extLst>
          </p:cNvPr>
          <p:cNvSpPr txBox="1">
            <a:spLocks noChangeArrowheads="1"/>
          </p:cNvSpPr>
          <p:nvPr/>
        </p:nvSpPr>
        <p:spPr bwMode="auto">
          <a:xfrm>
            <a:off x="7022508" y="1905186"/>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Relaxed</a:t>
            </a:r>
          </a:p>
        </p:txBody>
      </p:sp>
      <p:sp>
        <p:nvSpPr>
          <p:cNvPr id="14" name="Rectangle 3">
            <a:extLst>
              <a:ext uri="{FF2B5EF4-FFF2-40B4-BE49-F238E27FC236}">
                <a16:creationId xmlns:a16="http://schemas.microsoft.com/office/drawing/2014/main" id="{750DCCF7-E72A-934F-860B-8BEDA77671AB}"/>
              </a:ext>
            </a:extLst>
          </p:cNvPr>
          <p:cNvSpPr txBox="1">
            <a:spLocks noChangeArrowheads="1"/>
          </p:cNvSpPr>
          <p:nvPr/>
        </p:nvSpPr>
        <p:spPr bwMode="auto">
          <a:xfrm>
            <a:off x="6544290" y="555621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Proud</a:t>
            </a:r>
          </a:p>
        </p:txBody>
      </p:sp>
      <p:sp>
        <p:nvSpPr>
          <p:cNvPr id="15" name="Rectangle 3">
            <a:extLst>
              <a:ext uri="{FF2B5EF4-FFF2-40B4-BE49-F238E27FC236}">
                <a16:creationId xmlns:a16="http://schemas.microsoft.com/office/drawing/2014/main" id="{1A72B019-A273-C444-86AD-C061F474B030}"/>
              </a:ext>
            </a:extLst>
          </p:cNvPr>
          <p:cNvSpPr txBox="1">
            <a:spLocks noChangeArrowheads="1"/>
          </p:cNvSpPr>
          <p:nvPr/>
        </p:nvSpPr>
        <p:spPr bwMode="auto">
          <a:xfrm>
            <a:off x="4731522" y="3523973"/>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en-GB" altLang="en-US" dirty="0">
                <a:solidFill>
                  <a:srgbClr val="00B050"/>
                </a:solidFill>
                <a:latin typeface="Setimo" panose="020B0603020204030204" pitchFamily="34" charset="0"/>
                <a:cs typeface="Setimo" panose="020B0603020204030204" pitchFamily="34" charset="0"/>
              </a:rPr>
              <a:t>Loved</a:t>
            </a:r>
          </a:p>
        </p:txBody>
      </p:sp>
      <p:sp>
        <p:nvSpPr>
          <p:cNvPr id="2" name="Rectangle 1">
            <a:extLst>
              <a:ext uri="{FF2B5EF4-FFF2-40B4-BE49-F238E27FC236}">
                <a16:creationId xmlns:a16="http://schemas.microsoft.com/office/drawing/2014/main" id="{4135D036-4DEC-274B-9EA1-29280800AFBB}"/>
              </a:ext>
            </a:extLst>
          </p:cNvPr>
          <p:cNvSpPr/>
          <p:nvPr/>
        </p:nvSpPr>
        <p:spPr>
          <a:xfrm>
            <a:off x="6101634" y="4209171"/>
            <a:ext cx="2741456" cy="535531"/>
          </a:xfrm>
          <a:prstGeom prst="rect">
            <a:avLst/>
          </a:prstGeom>
        </p:spPr>
        <p:txBody>
          <a:bodyPr wrap="none">
            <a:spAutoFit/>
          </a:bodyPr>
          <a:lstStyle/>
          <a:p>
            <a:pPr marL="0" indent="0" eaLnBrk="1" hangingPunct="1">
              <a:lnSpc>
                <a:spcPct val="90000"/>
              </a:lnSpc>
              <a:buNone/>
            </a:pPr>
            <a:r>
              <a:rPr lang="en-GB" altLang="en-US" sz="3200" dirty="0">
                <a:solidFill>
                  <a:srgbClr val="FF0000"/>
                </a:solidFill>
                <a:latin typeface="Setimo" panose="020B0603020204030204" pitchFamily="34" charset="0"/>
                <a:cs typeface="Setimo" panose="020B0603020204030204" pitchFamily="34" charset="0"/>
              </a:rPr>
              <a:t>Embarrassed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P spid="4" grpId="0"/>
      <p:bldP spid="5" grpId="0"/>
      <p:bldP spid="7"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BB691E8-4DC5-3845-AA0A-D24845546534}"/>
              </a:ext>
            </a:extLst>
          </p:cNvPr>
          <p:cNvSpPr>
            <a:spLocks noGrp="1" noChangeArrowheads="1"/>
          </p:cNvSpPr>
          <p:nvPr>
            <p:ph type="title"/>
          </p:nvPr>
        </p:nvSpPr>
        <p:spPr/>
        <p:txBody>
          <a:bodyPr/>
          <a:lstStyle/>
          <a:p>
            <a:pPr algn="l" eaLnBrk="1" hangingPunct="1">
              <a:defRPr/>
            </a:pPr>
            <a:r>
              <a:rPr lang="en-GB" altLang="en-US" sz="7200" b="0" dirty="0">
                <a:solidFill>
                  <a:srgbClr val="00B9D3"/>
                </a:solidFill>
                <a:latin typeface="Manus" pitchFamily="50" charset="0"/>
                <a:cs typeface="Setimo" panose="020B0603020204030204" pitchFamily="34" charset="0"/>
              </a:rPr>
              <a:t>Advice for a friend</a:t>
            </a:r>
          </a:p>
        </p:txBody>
      </p:sp>
      <p:pic>
        <p:nvPicPr>
          <p:cNvPr id="5" name="Picture 4">
            <a:extLst>
              <a:ext uri="{FF2B5EF4-FFF2-40B4-BE49-F238E27FC236}">
                <a16:creationId xmlns:a16="http://schemas.microsoft.com/office/drawing/2014/main" id="{D1626269-2CA8-5D4C-B11E-2037F07F6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288" y="2386013"/>
            <a:ext cx="25050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FF9D8C81-DC78-1B41-8D3C-CDFE79013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2975"/>
            <a:ext cx="30622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62A413FB-548D-9248-A179-89F17D6B8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5975" y="2222500"/>
            <a:ext cx="284003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pPr eaLnBrk="1" hangingPunct="1">
              <a:defRPr/>
            </a:pPr>
            <a:r>
              <a:rPr lang="en-GB" altLang="en-US" sz="7200" b="0" dirty="0">
                <a:solidFill>
                  <a:srgbClr val="00B9D3"/>
                </a:solidFill>
                <a:latin typeface="Manus" pitchFamily="50" charset="0"/>
              </a:rPr>
              <a:t>Ways to help our emotions</a:t>
            </a:r>
          </a:p>
        </p:txBody>
      </p:sp>
      <p:pic>
        <p:nvPicPr>
          <p:cNvPr id="5" name="Picture 4">
            <a:extLst>
              <a:ext uri="{FF2B5EF4-FFF2-40B4-BE49-F238E27FC236}">
                <a16:creationId xmlns:a16="http://schemas.microsoft.com/office/drawing/2014/main" id="{1FEB16CE-27EB-A648-99F6-7D6979709678}"/>
              </a:ext>
            </a:extLst>
          </p:cNvPr>
          <p:cNvPicPr>
            <a:picLocks noChangeAspect="1"/>
          </p:cNvPicPr>
          <p:nvPr/>
        </p:nvPicPr>
        <p:blipFill>
          <a:blip r:embed="rId4"/>
          <a:stretch>
            <a:fillRect/>
          </a:stretch>
        </p:blipFill>
        <p:spPr>
          <a:xfrm>
            <a:off x="6300192" y="2564904"/>
            <a:ext cx="2498080" cy="2498080"/>
          </a:xfrm>
          <a:prstGeom prst="rect">
            <a:avLst/>
          </a:prstGeom>
        </p:spPr>
      </p:pic>
      <p:sp>
        <p:nvSpPr>
          <p:cNvPr id="8194" name="Rectangle 5"/>
          <p:cNvSpPr>
            <a:spLocks noGrp="1" noChangeArrowheads="1"/>
          </p:cNvSpPr>
          <p:nvPr>
            <p:ph type="body" sz="half" idx="1"/>
          </p:nvPr>
        </p:nvSpPr>
        <p:spPr>
          <a:xfrm>
            <a:off x="685800" y="1981200"/>
            <a:ext cx="7918648" cy="4400550"/>
          </a:xfrm>
        </p:spPr>
        <p:txBody>
          <a:bodyPr/>
          <a:lstStyle/>
          <a:p>
            <a:pPr eaLnBrk="1" hangingPunct="1"/>
            <a:r>
              <a:rPr lang="en-GB" altLang="en-US" sz="2800" b="1" dirty="0">
                <a:solidFill>
                  <a:srgbClr val="00B9D3"/>
                </a:solidFill>
              </a:rPr>
              <a:t>Talking</a:t>
            </a:r>
            <a:r>
              <a:rPr lang="en-GB" altLang="en-US" sz="2800" dirty="0"/>
              <a:t> to our friends/parent/carer</a:t>
            </a:r>
          </a:p>
          <a:p>
            <a:pPr eaLnBrk="1" hangingPunct="1"/>
            <a:r>
              <a:rPr lang="en-GB" altLang="en-US" sz="2800" b="1" dirty="0">
                <a:solidFill>
                  <a:srgbClr val="00B9D3"/>
                </a:solidFill>
              </a:rPr>
              <a:t>Writing</a:t>
            </a:r>
            <a:r>
              <a:rPr lang="en-GB" altLang="en-US" sz="2800" dirty="0"/>
              <a:t> down how we feel</a:t>
            </a:r>
          </a:p>
          <a:p>
            <a:pPr eaLnBrk="1" hangingPunct="1"/>
            <a:r>
              <a:rPr lang="en-GB" altLang="en-US" sz="2800" dirty="0"/>
              <a:t>Doing something we </a:t>
            </a:r>
            <a:r>
              <a:rPr lang="en-GB" altLang="en-US" sz="2800" b="1" dirty="0">
                <a:solidFill>
                  <a:srgbClr val="00B9D3"/>
                </a:solidFill>
              </a:rPr>
              <a:t>enjoy</a:t>
            </a:r>
            <a:r>
              <a:rPr lang="en-GB" altLang="en-US" sz="2800" dirty="0"/>
              <a:t> </a:t>
            </a:r>
          </a:p>
          <a:p>
            <a:pPr eaLnBrk="1" hangingPunct="1"/>
            <a:r>
              <a:rPr lang="en-GB" altLang="en-US" sz="2800" dirty="0"/>
              <a:t>Keeping </a:t>
            </a:r>
            <a:r>
              <a:rPr lang="en-GB" altLang="en-US" sz="2800" b="1" dirty="0">
                <a:solidFill>
                  <a:srgbClr val="00B9D3"/>
                </a:solidFill>
              </a:rPr>
              <a:t>active</a:t>
            </a:r>
            <a:r>
              <a:rPr lang="en-GB" altLang="en-US" sz="2800" b="1" dirty="0"/>
              <a:t> </a:t>
            </a:r>
          </a:p>
          <a:p>
            <a:pPr eaLnBrk="1" hangingPunct="1"/>
            <a:r>
              <a:rPr lang="en-GB" altLang="en-US" sz="2800" dirty="0"/>
              <a:t>Being around people that </a:t>
            </a:r>
          </a:p>
          <a:p>
            <a:pPr marL="0" indent="0" eaLnBrk="1" hangingPunct="1">
              <a:buNone/>
            </a:pPr>
            <a:r>
              <a:rPr lang="en-GB" altLang="en-US" sz="2800" b="1" dirty="0"/>
              <a:t>   </a:t>
            </a:r>
            <a:r>
              <a:rPr lang="en-GB" altLang="en-US" sz="2800" b="1" dirty="0">
                <a:solidFill>
                  <a:srgbClr val="00B9D3"/>
                </a:solidFill>
              </a:rPr>
              <a:t>care about us</a:t>
            </a:r>
          </a:p>
          <a:p>
            <a:pPr marL="0" indent="0" eaLnBrk="1" hangingPunct="1">
              <a:buNone/>
            </a:pPr>
            <a:endParaRPr lang="en-GB" alt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9A92-A457-804D-9F68-FDFAE48156D9}"/>
              </a:ext>
            </a:extLst>
          </p:cNvPr>
          <p:cNvSpPr>
            <a:spLocks noGrp="1"/>
          </p:cNvSpPr>
          <p:nvPr>
            <p:ph type="title"/>
          </p:nvPr>
        </p:nvSpPr>
        <p:spPr/>
        <p:txBody>
          <a:bodyPr/>
          <a:lstStyle/>
          <a:p>
            <a:pPr>
              <a:defRPr/>
            </a:pPr>
            <a:r>
              <a:rPr lang="en-US" sz="6000" b="0" dirty="0">
                <a:solidFill>
                  <a:srgbClr val="00B9D3"/>
                </a:solidFill>
                <a:latin typeface="Manus" pitchFamily="50" charset="0"/>
              </a:rPr>
              <a:t>Where to go for help or have questions?</a:t>
            </a:r>
          </a:p>
        </p:txBody>
      </p:sp>
      <p:pic>
        <p:nvPicPr>
          <p:cNvPr id="57346" name="Picture 3">
            <a:extLst>
              <a:ext uri="{FF2B5EF4-FFF2-40B4-BE49-F238E27FC236}">
                <a16:creationId xmlns:a16="http://schemas.microsoft.com/office/drawing/2014/main" id="{8FE2EF69-AB80-F445-85AC-9AAC9655C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2276873"/>
            <a:ext cx="293605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F7F8BAB-380F-F64F-8CDC-18EC9C5ECE47}"/>
              </a:ext>
            </a:extLst>
          </p:cNvPr>
          <p:cNvSpPr/>
          <p:nvPr/>
        </p:nvSpPr>
        <p:spPr>
          <a:xfrm>
            <a:off x="3491880" y="2254088"/>
            <a:ext cx="4966320" cy="3108543"/>
          </a:xfrm>
          <a:prstGeom prst="rect">
            <a:avLst/>
          </a:prstGeom>
        </p:spPr>
        <p:txBody>
          <a:bodyPr wrap="square">
            <a:spAutoFit/>
          </a:bodyPr>
          <a:lstStyle/>
          <a:p>
            <a:pPr marL="342900" indent="-342900">
              <a:buFont typeface="Arial" panose="020B0604020202020204" pitchFamily="34" charset="0"/>
              <a:buChar char="•"/>
              <a:defRPr/>
            </a:pPr>
            <a:r>
              <a:rPr lang="en-GB" altLang="en-US" sz="2800" dirty="0">
                <a:latin typeface="Setimo" panose="020B0603020204030204" pitchFamily="34" charset="0"/>
                <a:cs typeface="Setimo" panose="020B0603020204030204" pitchFamily="34" charset="0"/>
              </a:rPr>
              <a:t>An adult you trust at home or school</a:t>
            </a:r>
          </a:p>
          <a:p>
            <a:pPr marL="342900" indent="-342900">
              <a:buFont typeface="Arial" panose="020B0604020202020204" pitchFamily="34" charset="0"/>
              <a:buChar char="•"/>
              <a:defRPr/>
            </a:pPr>
            <a:r>
              <a:rPr lang="en-GB" altLang="en-US" sz="2800" dirty="0">
                <a:latin typeface="Setimo" panose="020B0603020204030204" pitchFamily="34" charset="0"/>
                <a:cs typeface="Setimo" panose="020B0603020204030204" pitchFamily="34" charset="0"/>
              </a:rPr>
              <a:t>Come and speak to the staff member after a lesson</a:t>
            </a:r>
          </a:p>
          <a:p>
            <a:pPr marL="342900" indent="-342900">
              <a:buFont typeface="Arial" panose="020B0604020202020204" pitchFamily="34" charset="0"/>
              <a:buChar char="•"/>
              <a:defRPr/>
            </a:pPr>
            <a:r>
              <a:rPr lang="en-GB" altLang="en-US" sz="2800" dirty="0">
                <a:latin typeface="Setimo" panose="020B0603020204030204" pitchFamily="34" charset="0"/>
                <a:cs typeface="Setimo" panose="020B0603020204030204" pitchFamily="34" charset="0"/>
              </a:rPr>
              <a:t>Childline  0800 1111</a:t>
            </a:r>
          </a:p>
          <a:p>
            <a:pPr>
              <a:defRPr/>
            </a:pPr>
            <a:r>
              <a:rPr lang="en-GB" altLang="en-US" sz="2800" dirty="0">
                <a:latin typeface="Setimo" panose="020B0603020204030204" pitchFamily="34" charset="0"/>
                <a:cs typeface="Setimo" panose="020B0603020204030204" pitchFamily="34" charset="0"/>
                <a:hlinkClick r:id="rId5"/>
              </a:rPr>
              <a:t>https://www.childline.org.uk</a:t>
            </a:r>
            <a:r>
              <a:rPr lang="en-GB" altLang="en-US" sz="2800" dirty="0">
                <a:latin typeface="Setimo" panose="020B0603020204030204" pitchFamily="34" charset="0"/>
                <a:cs typeface="Setimo" panose="020B0603020204030204" pitchFamily="34" charset="0"/>
              </a:rPr>
              <a:t> </a:t>
            </a:r>
            <a:endParaRPr lang="en-US" sz="2800" dirty="0">
              <a:latin typeface="Setimo" panose="020B0603020204030204" pitchFamily="34" charset="0"/>
              <a:cs typeface="Setimo" panose="020B0603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1D7-4F83-9142-9B16-ECAC576AE458}"/>
              </a:ext>
            </a:extLst>
          </p:cNvPr>
          <p:cNvSpPr>
            <a:spLocks noGrp="1"/>
          </p:cNvSpPr>
          <p:nvPr>
            <p:ph type="title"/>
          </p:nvPr>
        </p:nvSpPr>
        <p:spPr>
          <a:xfrm>
            <a:off x="204788" y="217488"/>
            <a:ext cx="8902700" cy="1916112"/>
          </a:xfrm>
        </p:spPr>
        <p:txBody>
          <a:bodyPr/>
          <a:lstStyle/>
          <a:p>
            <a:pPr algn="l">
              <a:defRPr/>
            </a:pPr>
            <a:r>
              <a:rPr lang="en-GB" sz="7200" b="0" dirty="0">
                <a:solidFill>
                  <a:srgbClr val="00B9D3"/>
                </a:solidFill>
                <a:latin typeface="Manus" pitchFamily="50" charset="0"/>
              </a:rPr>
              <a:t>Summary</a:t>
            </a:r>
          </a:p>
        </p:txBody>
      </p:sp>
      <p:sp>
        <p:nvSpPr>
          <p:cNvPr id="53250" name="TextBox 3">
            <a:extLst>
              <a:ext uri="{FF2B5EF4-FFF2-40B4-BE49-F238E27FC236}">
                <a16:creationId xmlns:a16="http://schemas.microsoft.com/office/drawing/2014/main" id="{47884337-5FB0-F04F-BD3E-B96FA0285602}"/>
              </a:ext>
            </a:extLst>
          </p:cNvPr>
          <p:cNvSpPr txBox="1">
            <a:spLocks noChangeArrowheads="1"/>
          </p:cNvSpPr>
          <p:nvPr/>
        </p:nvSpPr>
        <p:spPr bwMode="auto">
          <a:xfrm>
            <a:off x="4186841" y="1052736"/>
            <a:ext cx="494463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en-GB" altLang="en-US" sz="2400" dirty="0">
                <a:latin typeface="Setimo" panose="020B0603020204030204" pitchFamily="34" charset="0"/>
                <a:cs typeface="Setimo" panose="020B0603020204030204" pitchFamily="34" charset="0"/>
              </a:rPr>
              <a:t> Puberty is when people start to </a:t>
            </a:r>
            <a:r>
              <a:rPr lang="en-GB" altLang="en-US" sz="2400" b="1" dirty="0">
                <a:solidFill>
                  <a:srgbClr val="00B9D3"/>
                </a:solidFill>
                <a:latin typeface="Setimo" panose="020B0603020204030204" pitchFamily="34" charset="0"/>
                <a:cs typeface="Setimo" panose="020B0603020204030204" pitchFamily="34" charset="0"/>
              </a:rPr>
              <a:t>change</a:t>
            </a:r>
            <a:r>
              <a:rPr lang="en-GB" altLang="en-US" sz="2400" b="1" dirty="0">
                <a:latin typeface="Setimo" panose="020B0603020204030204" pitchFamily="34" charset="0"/>
                <a:cs typeface="Setimo" panose="020B0603020204030204" pitchFamily="34" charset="0"/>
              </a:rPr>
              <a:t> </a:t>
            </a:r>
            <a:r>
              <a:rPr lang="en-GB" altLang="en-US" sz="2400" dirty="0">
                <a:latin typeface="Setimo" panose="020B0603020204030204" pitchFamily="34" charset="0"/>
                <a:cs typeface="Setimo" panose="020B0603020204030204" pitchFamily="34" charset="0"/>
              </a:rPr>
              <a:t>from being a child into a young adult.</a:t>
            </a:r>
          </a:p>
          <a:p>
            <a:pPr>
              <a:spcBef>
                <a:spcPct val="0"/>
              </a:spcBef>
              <a:buFontTx/>
              <a:buNone/>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People will start puberty at a </a:t>
            </a:r>
            <a:r>
              <a:rPr lang="en-GB" altLang="en-US" sz="2400" b="1" dirty="0">
                <a:solidFill>
                  <a:srgbClr val="00B9D3"/>
                </a:solidFill>
                <a:latin typeface="Setimo" panose="020B0603020204030204" pitchFamily="34" charset="0"/>
                <a:cs typeface="Setimo" panose="020B0603020204030204" pitchFamily="34" charset="0"/>
              </a:rPr>
              <a:t>slightly different time </a:t>
            </a:r>
            <a:r>
              <a:rPr lang="en-GB" altLang="en-US" sz="2400" dirty="0">
                <a:latin typeface="Setimo" panose="020B0603020204030204" pitchFamily="34" charset="0"/>
                <a:cs typeface="Setimo" panose="020B0603020204030204" pitchFamily="34" charset="0"/>
              </a:rPr>
              <a:t>and will develop differently – it’s important to respect that we are all different.</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If you have questions about puberty or your body please speak to an </a:t>
            </a:r>
            <a:r>
              <a:rPr lang="en-GB" altLang="en-US" sz="2400" b="1" dirty="0">
                <a:solidFill>
                  <a:srgbClr val="00B9D3"/>
                </a:solidFill>
                <a:latin typeface="Setimo" panose="020B0603020204030204" pitchFamily="34" charset="0"/>
                <a:cs typeface="Setimo" panose="020B0603020204030204" pitchFamily="34" charset="0"/>
              </a:rPr>
              <a:t>adult you trust </a:t>
            </a:r>
          </a:p>
          <a:p>
            <a:pPr>
              <a:spcBef>
                <a:spcPct val="0"/>
              </a:spcBef>
              <a:buFontTx/>
              <a:buNone/>
            </a:pPr>
            <a:endParaRPr lang="en-GB" altLang="en-US" sz="2400" dirty="0"/>
          </a:p>
        </p:txBody>
      </p:sp>
      <p:pic>
        <p:nvPicPr>
          <p:cNvPr id="53251" name="Picture 2">
            <a:extLst>
              <a:ext uri="{FF2B5EF4-FFF2-40B4-BE49-F238E27FC236}">
                <a16:creationId xmlns:a16="http://schemas.microsoft.com/office/drawing/2014/main" id="{0305938D-126F-8243-9FCD-DCC2E32A0B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9120" y="2114661"/>
            <a:ext cx="2537875" cy="24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1C95F801-3C6F-FC4C-8614-BA1BEAFD0229}"/>
              </a:ext>
            </a:extLst>
          </p:cNvPr>
          <p:cNvSpPr>
            <a:spLocks noChangeArrowheads="1"/>
          </p:cNvSpPr>
          <p:nvPr/>
        </p:nvSpPr>
        <p:spPr bwMode="auto">
          <a:xfrm>
            <a:off x="1331912" y="1772816"/>
            <a:ext cx="64801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54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5400" dirty="0">
                <a:solidFill>
                  <a:schemeClr val="bg1"/>
                </a:solidFill>
                <a:latin typeface="Manus" pitchFamily="50" charset="0"/>
                <a:cs typeface="Arial" panose="020B0604020202020204" pitchFamily="34" charset="0"/>
              </a:rPr>
              <a:t>We hope you enjoyed it! </a:t>
            </a:r>
            <a:endParaRPr lang="en-US" altLang="en-US" sz="5400" dirty="0">
              <a:solidFill>
                <a:schemeClr val="bg1"/>
              </a:solidFill>
              <a:latin typeface="Manus" pitchFamily="50" charset="0"/>
              <a:cs typeface="Arial" panose="020B0604020202020204" pitchFamily="34" charset="0"/>
            </a:endParaRPr>
          </a:p>
        </p:txBody>
      </p:sp>
      <p:sp>
        <p:nvSpPr>
          <p:cNvPr id="57346" name="TextBox 7">
            <a:extLst>
              <a:ext uri="{FF2B5EF4-FFF2-40B4-BE49-F238E27FC236}">
                <a16:creationId xmlns:a16="http://schemas.microsoft.com/office/drawing/2014/main" id="{58DD2338-4AEE-024A-AAA6-181DFF6096B7}"/>
              </a:ext>
            </a:extLst>
          </p:cNvPr>
          <p:cNvSpPr txBox="1">
            <a:spLocks noChangeArrowheads="1"/>
          </p:cNvSpPr>
          <p:nvPr/>
        </p:nvSpPr>
        <p:spPr bwMode="auto">
          <a:xfrm>
            <a:off x="215900" y="3997325"/>
            <a:ext cx="871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US" altLang="en-US" sz="5400" dirty="0">
                <a:solidFill>
                  <a:schemeClr val="bg1"/>
                </a:solidFill>
                <a:latin typeface="Manus" pitchFamily="50" charset="0"/>
                <a:cs typeface="Narkisim" panose="020E0502050101010101" pitchFamily="34" charset="-79"/>
              </a:rPr>
              <a:t>Do you have any questions?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931C-1B5A-A74C-AAC6-CC51D36E44C7}"/>
              </a:ext>
            </a:extLst>
          </p:cNvPr>
          <p:cNvSpPr>
            <a:spLocks noGrp="1"/>
          </p:cNvSpPr>
          <p:nvPr>
            <p:ph type="title"/>
          </p:nvPr>
        </p:nvSpPr>
        <p:spPr/>
        <p:txBody>
          <a:bodyPr/>
          <a:lstStyle/>
          <a:p>
            <a:pPr algn="l">
              <a:defRPr/>
            </a:pPr>
            <a:r>
              <a:rPr lang="en-GB" sz="7200" b="0" dirty="0">
                <a:solidFill>
                  <a:srgbClr val="00B9D3"/>
                </a:solidFill>
                <a:latin typeface="Manus" pitchFamily="50" charset="0"/>
              </a:rPr>
              <a:t>What is Brook ?</a:t>
            </a:r>
            <a:r>
              <a:rPr lang="en-GB" sz="7200" b="0" dirty="0">
                <a:solidFill>
                  <a:srgbClr val="00B9D3"/>
                </a:solidFill>
                <a:latin typeface="ManusTrial" pitchFamily="50" charset="0"/>
              </a:rPr>
              <a:t>? </a:t>
            </a:r>
          </a:p>
        </p:txBody>
      </p:sp>
      <p:pic>
        <p:nvPicPr>
          <p:cNvPr id="6146" name="Content Placeholder 3">
            <a:extLst>
              <a:ext uri="{FF2B5EF4-FFF2-40B4-BE49-F238E27FC236}">
                <a16:creationId xmlns:a16="http://schemas.microsoft.com/office/drawing/2014/main" id="{28E33961-3F84-2441-BB5D-A3291F40AB8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6" name="Rectangle 5">
            <a:extLst>
              <a:ext uri="{FF2B5EF4-FFF2-40B4-BE49-F238E27FC236}">
                <a16:creationId xmlns:a16="http://schemas.microsoft.com/office/drawing/2014/main" id="{AFEB84FB-93B6-8242-BFAB-643642CB036F}"/>
              </a:ext>
            </a:extLst>
          </p:cNvPr>
          <p:cNvSpPr/>
          <p:nvPr/>
        </p:nvSpPr>
        <p:spPr>
          <a:xfrm>
            <a:off x="827088" y="1752600"/>
            <a:ext cx="4572000" cy="4031873"/>
          </a:xfrm>
          <a:prstGeom prst="rect">
            <a:avLst/>
          </a:prstGeom>
        </p:spPr>
        <p:txBody>
          <a:bodyPr>
            <a:spAutoFit/>
          </a:bodyPr>
          <a:lstStyle/>
          <a:p>
            <a:pPr>
              <a:defRPr/>
            </a:pPr>
            <a:r>
              <a:rPr lang="en-GB" altLang="en-US" sz="3200" dirty="0">
                <a:latin typeface="Setimo" panose="020B0603020204030204" pitchFamily="34" charset="0"/>
                <a:cs typeface="Setimo" panose="020B0603020204030204" pitchFamily="34" charset="0"/>
              </a:rPr>
              <a:t>Brook supports young people to have healthy lives. We provide help for young people with problems and questions about their bodies and relationships.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898A48D-4F2B-774A-95F3-15813A59B031}"/>
              </a:ext>
            </a:extLst>
          </p:cNvPr>
          <p:cNvSpPr>
            <a:spLocks noGrp="1"/>
          </p:cNvSpPr>
          <p:nvPr>
            <p:ph type="title"/>
          </p:nvPr>
        </p:nvSpPr>
        <p:spPr>
          <a:xfrm>
            <a:off x="398463" y="333375"/>
            <a:ext cx="7772400" cy="1143000"/>
          </a:xfrm>
        </p:spPr>
        <p:txBody>
          <a:bodyPr/>
          <a:lstStyle/>
          <a:p>
            <a:pPr algn="l">
              <a:defRPr/>
            </a:pPr>
            <a:r>
              <a:rPr lang="en-GB" altLang="en-US" sz="7200" b="0" dirty="0">
                <a:solidFill>
                  <a:srgbClr val="00B9D3"/>
                </a:solidFill>
                <a:latin typeface="Manus" pitchFamily="50" charset="0"/>
              </a:rPr>
              <a:t>Safe Space </a:t>
            </a:r>
          </a:p>
        </p:txBody>
      </p:sp>
      <p:pic>
        <p:nvPicPr>
          <p:cNvPr id="8194" name="Picture 4">
            <a:extLst>
              <a:ext uri="{FF2B5EF4-FFF2-40B4-BE49-F238E27FC236}">
                <a16:creationId xmlns:a16="http://schemas.microsoft.com/office/drawing/2014/main" id="{1EFE2FAF-94C0-5446-9ACB-B6ABBE4997F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80944" y="548680"/>
            <a:ext cx="2664593" cy="215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ontent Placeholder 3">
            <a:extLst>
              <a:ext uri="{FF2B5EF4-FFF2-40B4-BE49-F238E27FC236}">
                <a16:creationId xmlns:a16="http://schemas.microsoft.com/office/drawing/2014/main" id="{142B928E-257E-7D45-942C-C3946D285F00}"/>
              </a:ext>
            </a:extLst>
          </p:cNvPr>
          <p:cNvSpPr>
            <a:spLocks noGrp="1" noChangeArrowheads="1"/>
          </p:cNvSpPr>
          <p:nvPr>
            <p:ph idx="1"/>
          </p:nvPr>
        </p:nvSpPr>
        <p:spPr>
          <a:xfrm>
            <a:off x="398463" y="1497013"/>
            <a:ext cx="7197725" cy="4524315"/>
          </a:xfrm>
        </p:spPr>
        <p:txBody>
          <a:bodyPr>
            <a:spAutoFit/>
          </a:bodyPr>
          <a:lstStyle/>
          <a:p>
            <a:r>
              <a:rPr lang="en-GB" altLang="en-US" dirty="0">
                <a:latin typeface="Setimo"/>
              </a:rPr>
              <a:t>Feel happy to join in </a:t>
            </a:r>
          </a:p>
          <a:p>
            <a:r>
              <a:rPr lang="en-GB" altLang="en-US" dirty="0">
                <a:latin typeface="Setimo"/>
              </a:rPr>
              <a:t>Kind and respectful to others</a:t>
            </a:r>
          </a:p>
          <a:p>
            <a:r>
              <a:rPr lang="en-GB" altLang="en-US" dirty="0">
                <a:latin typeface="Setimo"/>
              </a:rPr>
              <a:t>Please no personal questions to the teacher or to each other </a:t>
            </a:r>
          </a:p>
          <a:p>
            <a:r>
              <a:rPr lang="en-GB" altLang="en-US" dirty="0">
                <a:latin typeface="Setimo"/>
              </a:rPr>
              <a:t>Confidentiality &amp; keeping you safe</a:t>
            </a:r>
          </a:p>
          <a:p>
            <a:r>
              <a:rPr lang="en-GB" altLang="en-US" dirty="0">
                <a:latin typeface="Setimo"/>
              </a:rPr>
              <a:t>Try to use the correct names for body parts </a:t>
            </a:r>
          </a:p>
          <a:p>
            <a:r>
              <a:rPr lang="en-GB" altLang="en-US" dirty="0">
                <a:latin typeface="Setimo"/>
              </a:rPr>
              <a:t>Fun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CD75-4B11-F043-AE86-DA1F8C3A087D}"/>
              </a:ext>
            </a:extLst>
          </p:cNvPr>
          <p:cNvSpPr>
            <a:spLocks noGrp="1"/>
          </p:cNvSpPr>
          <p:nvPr>
            <p:ph type="title"/>
          </p:nvPr>
        </p:nvSpPr>
        <p:spPr>
          <a:xfrm>
            <a:off x="187325" y="0"/>
            <a:ext cx="8902700" cy="1916112"/>
          </a:xfrm>
        </p:spPr>
        <p:txBody>
          <a:bodyPr/>
          <a:lstStyle/>
          <a:p>
            <a:pPr algn="l">
              <a:defRPr/>
            </a:pPr>
            <a:r>
              <a:rPr lang="en-GB" sz="6600" b="0" dirty="0">
                <a:solidFill>
                  <a:srgbClr val="00B9D3"/>
                </a:solidFill>
                <a:latin typeface="Manus" pitchFamily="50" charset="0"/>
              </a:rPr>
              <a:t>What we will learn about today</a:t>
            </a:r>
          </a:p>
        </p:txBody>
      </p:sp>
      <p:sp>
        <p:nvSpPr>
          <p:cNvPr id="13315" name="Content Placeholder 2">
            <a:extLst>
              <a:ext uri="{FF2B5EF4-FFF2-40B4-BE49-F238E27FC236}">
                <a16:creationId xmlns:a16="http://schemas.microsoft.com/office/drawing/2014/main" id="{C91F2959-3CFD-5343-A25A-34D93AA8D6B7}"/>
              </a:ext>
            </a:extLst>
          </p:cNvPr>
          <p:cNvSpPr>
            <a:spLocks noGrp="1"/>
          </p:cNvSpPr>
          <p:nvPr>
            <p:ph idx="1"/>
          </p:nvPr>
        </p:nvSpPr>
        <p:spPr>
          <a:xfrm>
            <a:off x="187325" y="1700212"/>
            <a:ext cx="8201099" cy="4940299"/>
          </a:xfrm>
        </p:spPr>
        <p:txBody>
          <a:bodyPr/>
          <a:lstStyle/>
          <a:p>
            <a:pPr>
              <a:defRPr/>
            </a:pPr>
            <a:r>
              <a:rPr lang="en-GB" sz="2800" dirty="0">
                <a:latin typeface="Setimo" panose="020B0603020204030204" pitchFamily="34" charset="0"/>
                <a:cs typeface="Setimo" panose="020B0603020204030204" pitchFamily="34" charset="0"/>
              </a:rPr>
              <a:t>Learn about how we all </a:t>
            </a:r>
            <a:r>
              <a:rPr lang="en-GB" sz="2800" b="1" dirty="0">
                <a:latin typeface="Setimo" panose="020B0603020204030204" pitchFamily="34" charset="0"/>
                <a:cs typeface="Setimo" panose="020B0603020204030204" pitchFamily="34" charset="0"/>
              </a:rPr>
              <a:t>grow &amp; change</a:t>
            </a:r>
          </a:p>
          <a:p>
            <a:pPr>
              <a:defRPr/>
            </a:pPr>
            <a:r>
              <a:rPr lang="en-GB" sz="2800" dirty="0">
                <a:latin typeface="Setimo" panose="020B0603020204030204" pitchFamily="34" charset="0"/>
                <a:cs typeface="Setimo" panose="020B0603020204030204" pitchFamily="34" charset="0"/>
              </a:rPr>
              <a:t>Begin to understand what</a:t>
            </a:r>
            <a:r>
              <a:rPr lang="en-GB" sz="2800" b="1" dirty="0">
                <a:latin typeface="Setimo" panose="020B0603020204030204" pitchFamily="34" charset="0"/>
                <a:cs typeface="Setimo" panose="020B0603020204030204" pitchFamily="34" charset="0"/>
              </a:rPr>
              <a:t> puberty </a:t>
            </a:r>
            <a:r>
              <a:rPr lang="en-GB" sz="2800" dirty="0">
                <a:latin typeface="Setimo" panose="020B0603020204030204" pitchFamily="34" charset="0"/>
                <a:cs typeface="Setimo" panose="020B0603020204030204" pitchFamily="34" charset="0"/>
              </a:rPr>
              <a:t>means</a:t>
            </a:r>
          </a:p>
          <a:p>
            <a:pPr>
              <a:defRPr/>
            </a:pPr>
            <a:r>
              <a:rPr lang="en-GB" sz="2800" dirty="0">
                <a:latin typeface="Setimo" panose="020B0603020204030204" pitchFamily="34" charset="0"/>
                <a:cs typeface="Setimo" panose="020B0603020204030204" pitchFamily="34" charset="0"/>
              </a:rPr>
              <a:t>Learn about how our </a:t>
            </a:r>
            <a:r>
              <a:rPr lang="en-GB" sz="2800" b="1" dirty="0">
                <a:latin typeface="Setimo" panose="020B0603020204030204" pitchFamily="34" charset="0"/>
                <a:cs typeface="Setimo" panose="020B0603020204030204" pitchFamily="34" charset="0"/>
              </a:rPr>
              <a:t>feelings can change </a:t>
            </a:r>
          </a:p>
          <a:p>
            <a:pPr>
              <a:defRPr/>
            </a:pPr>
            <a:r>
              <a:rPr lang="en-GB" sz="2800" dirty="0">
                <a:latin typeface="Setimo" panose="020B0603020204030204" pitchFamily="34" charset="0"/>
                <a:cs typeface="Setimo" panose="020B0603020204030204" pitchFamily="34" charset="0"/>
              </a:rPr>
              <a:t>Understand the importance of </a:t>
            </a:r>
            <a:r>
              <a:rPr lang="en-GB" sz="2800" b="1" dirty="0">
                <a:latin typeface="Setimo" panose="020B0603020204030204" pitchFamily="34" charset="0"/>
                <a:cs typeface="Setimo" panose="020B0603020204030204" pitchFamily="34" charset="0"/>
              </a:rPr>
              <a:t>keeping clean</a:t>
            </a:r>
          </a:p>
          <a:p>
            <a:pPr>
              <a:defRPr/>
            </a:pPr>
            <a:r>
              <a:rPr lang="en-GB" sz="2800" dirty="0">
                <a:latin typeface="Setimo" panose="020B0603020204030204" pitchFamily="34" charset="0"/>
                <a:ea typeface="ＭＳ Ｐゴシック" charset="-128"/>
                <a:cs typeface="Setimo" panose="020B0603020204030204" pitchFamily="34" charset="0"/>
              </a:rPr>
              <a:t>Where to </a:t>
            </a:r>
            <a:r>
              <a:rPr lang="en-GB" sz="2800" b="1" dirty="0">
                <a:latin typeface="Setimo" panose="020B0603020204030204" pitchFamily="34" charset="0"/>
                <a:ea typeface="ＭＳ Ｐゴシック" charset="-128"/>
                <a:cs typeface="Setimo" panose="020B0603020204030204" pitchFamily="34" charset="0"/>
              </a:rPr>
              <a:t>get more information/advice </a:t>
            </a:r>
            <a:r>
              <a:rPr lang="en-GB" sz="2800" dirty="0">
                <a:latin typeface="Setimo" panose="020B0603020204030204" pitchFamily="34" charset="0"/>
                <a:ea typeface="ＭＳ Ｐゴシック" charset="-128"/>
                <a:cs typeface="Setimo" panose="020B0603020204030204" pitchFamily="34" charset="0"/>
              </a:rPr>
              <a:t>about growing &amp; changing</a:t>
            </a:r>
            <a:endParaRPr lang="en-GB" altLang="en-US" dirty="0">
              <a:latin typeface="Setimo" panose="020B0603020204030204" pitchFamily="34" charset="0"/>
              <a:ea typeface="MS PGothic" panose="020B0600070205080204" pitchFamily="34" charset="-128"/>
              <a:cs typeface="Setimo" panose="020B0603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fade">
                                      <p:cBhvr>
                                        <p:cTn id="10" dur="500"/>
                                        <p:tgtEl>
                                          <p:spTgt spid="133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Effect transition="in" filter="fade">
                                      <p:cBhvr>
                                        <p:cTn id="13" dur="500"/>
                                        <p:tgtEl>
                                          <p:spTgt spid="1331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315">
                                            <p:txEl>
                                              <p:pRg st="3" end="3"/>
                                            </p:txEl>
                                          </p:spTgt>
                                        </p:tgtEl>
                                        <p:attrNameLst>
                                          <p:attrName>style.visibility</p:attrName>
                                        </p:attrNameLst>
                                      </p:cBhvr>
                                      <p:to>
                                        <p:strVal val="visible"/>
                                      </p:to>
                                    </p:set>
                                    <p:animEffect transition="in" filter="fade">
                                      <p:cBhvr>
                                        <p:cTn id="16" dur="500"/>
                                        <p:tgtEl>
                                          <p:spTgt spid="1331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animEffect transition="in" filter="fade">
                                      <p:cBhvr>
                                        <p:cTn id="19"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2289" name="Content Placeholder 3"/>
          <p:cNvPicPr>
            <a:picLocks noGrp="1" noChangeAspect="1" noChangeArrowheads="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971600" y="1340768"/>
            <a:ext cx="1948275" cy="3907829"/>
          </a:xfrm>
        </p:spPr>
      </p:pic>
      <p:sp>
        <p:nvSpPr>
          <p:cNvPr id="4" name="Content Placeholder 2"/>
          <p:cNvSpPr txBox="1">
            <a:spLocks/>
          </p:cNvSpPr>
          <p:nvPr/>
        </p:nvSpPr>
        <p:spPr bwMode="auto">
          <a:xfrm>
            <a:off x="3275856" y="908720"/>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GB" altLang="en-US" dirty="0">
                <a:latin typeface="Setimo" panose="020B0603020204030204" pitchFamily="34" charset="0"/>
                <a:cs typeface="Setimo" panose="020B0603020204030204" pitchFamily="34" charset="0"/>
              </a:rPr>
              <a:t>Everyone’s bodies are slightly different </a:t>
            </a:r>
          </a:p>
          <a:p>
            <a:pPr marL="0" indent="0">
              <a:buFontTx/>
              <a:buNone/>
              <a:defRPr/>
            </a:pPr>
            <a:endParaRPr lang="en-GB" altLang="en-US" dirty="0"/>
          </a:p>
          <a:p>
            <a:pPr marL="0" indent="0">
              <a:buNone/>
              <a:defRPr/>
            </a:pPr>
            <a:r>
              <a:rPr lang="en-GB" altLang="en-US" dirty="0">
                <a:latin typeface="Setimo" panose="020B0603020204030204" pitchFamily="34" charset="0"/>
                <a:cs typeface="Setimo" panose="020B0603020204030204" pitchFamily="34" charset="0"/>
              </a:rPr>
              <a:t>For some people their sex (male/female) does not match their gender</a:t>
            </a:r>
          </a:p>
          <a:p>
            <a:pPr marL="0" indent="0">
              <a:buNone/>
              <a:defRPr/>
            </a:pPr>
            <a:endParaRPr lang="en-GB" altLang="en-US" dirty="0"/>
          </a:p>
          <a:p>
            <a:pPr marL="0" indent="0">
              <a:buNone/>
              <a:defRPr/>
            </a:pPr>
            <a:r>
              <a:rPr lang="en-GB" altLang="en-US" dirty="0">
                <a:latin typeface="Setimo" panose="020B0603020204030204" pitchFamily="34" charset="0"/>
                <a:cs typeface="Setimo" panose="020B0603020204030204" pitchFamily="34" charset="0"/>
              </a:rPr>
              <a:t>We need to respect everyone </a:t>
            </a:r>
          </a:p>
          <a:p>
            <a:pPr>
              <a:defRPr/>
            </a:pPr>
            <a:endParaRPr lang="en-GB" altLang="en-US" dirty="0"/>
          </a:p>
          <a:p>
            <a:pPr marL="0" indent="0">
              <a:buFontTx/>
              <a:buNone/>
              <a:defRPr/>
            </a:pPr>
            <a:endParaRPr lang="en-GB" altLang="en-US" sz="2400" dirty="0"/>
          </a:p>
          <a:p>
            <a:pPr marL="0" indent="0">
              <a:buFontTx/>
              <a:buNone/>
              <a:defRPr/>
            </a:pPr>
            <a:endParaRPr lang="en-GB" altLang="en-US" sz="2400" dirty="0"/>
          </a:p>
        </p:txBody>
      </p:sp>
    </p:spTree>
    <p:extLst>
      <p:ext uri="{BB962C8B-B14F-4D97-AF65-F5344CB8AC3E}">
        <p14:creationId xmlns:p14="http://schemas.microsoft.com/office/powerpoint/2010/main" val="16129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D405-D5A0-2F4C-B03F-2261E8A75065}"/>
              </a:ext>
            </a:extLst>
          </p:cNvPr>
          <p:cNvSpPr>
            <a:spLocks noGrp="1"/>
          </p:cNvSpPr>
          <p:nvPr>
            <p:ph type="title"/>
          </p:nvPr>
        </p:nvSpPr>
        <p:spPr>
          <a:xfrm>
            <a:off x="468313" y="404813"/>
            <a:ext cx="7772400" cy="1143000"/>
          </a:xfrm>
        </p:spPr>
        <p:txBody>
          <a:bodyPr/>
          <a:lstStyle/>
          <a:p>
            <a:pPr algn="l">
              <a:defRPr/>
            </a:pPr>
            <a:r>
              <a:rPr lang="en-GB" sz="7200" b="0" dirty="0">
                <a:solidFill>
                  <a:srgbClr val="00B9D3"/>
                </a:solidFill>
                <a:latin typeface="Manus" pitchFamily="50" charset="0"/>
              </a:rPr>
              <a:t>Puberty</a:t>
            </a:r>
            <a:r>
              <a:rPr lang="en-GB" sz="7200" dirty="0">
                <a:solidFill>
                  <a:srgbClr val="00B9D3"/>
                </a:solidFill>
                <a:latin typeface="Manus" pitchFamily="50" charset="0"/>
              </a:rPr>
              <a:t> </a:t>
            </a:r>
          </a:p>
        </p:txBody>
      </p:sp>
      <p:sp>
        <p:nvSpPr>
          <p:cNvPr id="16386" name="Content Placeholder 2">
            <a:extLst>
              <a:ext uri="{FF2B5EF4-FFF2-40B4-BE49-F238E27FC236}">
                <a16:creationId xmlns:a16="http://schemas.microsoft.com/office/drawing/2014/main" id="{38E11113-14E8-D941-9127-DD60BFDE2BA3}"/>
              </a:ext>
            </a:extLst>
          </p:cNvPr>
          <p:cNvSpPr>
            <a:spLocks noGrp="1" noChangeArrowheads="1"/>
          </p:cNvSpPr>
          <p:nvPr>
            <p:ph idx="1"/>
          </p:nvPr>
        </p:nvSpPr>
        <p:spPr>
          <a:xfrm>
            <a:off x="684213" y="1547813"/>
            <a:ext cx="5327650" cy="1944687"/>
          </a:xfrm>
        </p:spPr>
        <p:txBody>
          <a:bodyPr/>
          <a:lstStyle/>
          <a:p>
            <a:pPr marL="0" indent="0">
              <a:buFontTx/>
              <a:buNone/>
            </a:pPr>
            <a:r>
              <a:rPr lang="en-GB" altLang="en-US" dirty="0">
                <a:latin typeface="Setimo" panose="020B0603020204030204" pitchFamily="34" charset="0"/>
                <a:cs typeface="Setimo" panose="020B0603020204030204" pitchFamily="34" charset="0"/>
              </a:rPr>
              <a:t>Puberty is when people start to</a:t>
            </a:r>
            <a:r>
              <a:rPr lang="en-GB" altLang="en-US" b="1" dirty="0">
                <a:latin typeface="Setimo" panose="020B0603020204030204" pitchFamily="34" charset="0"/>
                <a:cs typeface="Setimo" panose="020B0603020204030204" pitchFamily="34" charset="0"/>
              </a:rPr>
              <a:t> change </a:t>
            </a:r>
            <a:r>
              <a:rPr lang="en-GB" altLang="en-US" dirty="0">
                <a:latin typeface="Setimo" panose="020B0603020204030204" pitchFamily="34" charset="0"/>
                <a:cs typeface="Setimo" panose="020B0603020204030204" pitchFamily="34" charset="0"/>
              </a:rPr>
              <a:t>from being a child into a young adult.</a:t>
            </a:r>
          </a:p>
          <a:p>
            <a:pPr marL="0" indent="0">
              <a:buFontTx/>
              <a:buNone/>
            </a:pPr>
            <a:r>
              <a:rPr lang="en-GB" altLang="en-US" dirty="0">
                <a:latin typeface="Setimo" panose="020B0603020204030204" pitchFamily="34" charset="0"/>
                <a:cs typeface="Setimo" panose="020B0603020204030204" pitchFamily="34" charset="0"/>
              </a:rPr>
              <a:t>People will start puberty at a </a:t>
            </a:r>
            <a:r>
              <a:rPr lang="en-GB" altLang="en-US" b="1" dirty="0">
                <a:latin typeface="Setimo" panose="020B0603020204030204" pitchFamily="34" charset="0"/>
                <a:cs typeface="Setimo" panose="020B0603020204030204" pitchFamily="34" charset="0"/>
              </a:rPr>
              <a:t>slightly different time </a:t>
            </a:r>
            <a:r>
              <a:rPr lang="en-GB" altLang="en-US" dirty="0">
                <a:latin typeface="Setimo" panose="020B0603020204030204" pitchFamily="34" charset="0"/>
                <a:cs typeface="Setimo" panose="020B0603020204030204" pitchFamily="34" charset="0"/>
              </a:rPr>
              <a:t>and will develop differently – it’s important to respect that we are all </a:t>
            </a:r>
            <a:r>
              <a:rPr lang="en-GB" altLang="en-US" b="1" dirty="0">
                <a:latin typeface="Setimo" panose="020B0603020204030204" pitchFamily="34" charset="0"/>
                <a:cs typeface="Setimo" panose="020B0603020204030204" pitchFamily="34" charset="0"/>
              </a:rPr>
              <a:t>different.</a:t>
            </a:r>
          </a:p>
          <a:p>
            <a:pPr marL="0" indent="0">
              <a:buFontTx/>
              <a:buNone/>
            </a:pPr>
            <a:endParaRPr lang="en-GB" altLang="en-US" dirty="0"/>
          </a:p>
        </p:txBody>
      </p:sp>
      <p:pic>
        <p:nvPicPr>
          <p:cNvPr id="16387" name="Picture 2">
            <a:extLst>
              <a:ext uri="{FF2B5EF4-FFF2-40B4-BE49-F238E27FC236}">
                <a16:creationId xmlns:a16="http://schemas.microsoft.com/office/drawing/2014/main" id="{938DA56A-2163-0842-8638-69BC0DCA59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9160" y="1853421"/>
            <a:ext cx="2660477" cy="258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animEffect transition="in" filter="fade">
                                      <p:cBhvr>
                                        <p:cTn id="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2828835"/>
            <a:ext cx="9144000" cy="1200329"/>
          </a:xfrm>
        </p:spPr>
        <p:txBody>
          <a:bodyPr/>
          <a:lstStyle/>
          <a:p>
            <a:pPr algn="ctr"/>
            <a:r>
              <a:rPr lang="en-GB" sz="7200" b="0" dirty="0">
                <a:latin typeface="Manus" pitchFamily="50" charset="0"/>
              </a:rPr>
              <a:t>Puberty changes bag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7F80-1D1E-DC48-90AE-5C9D13EC1DA1}"/>
              </a:ext>
            </a:extLst>
          </p:cNvPr>
          <p:cNvSpPr>
            <a:spLocks noGrp="1"/>
          </p:cNvSpPr>
          <p:nvPr>
            <p:ph type="title"/>
          </p:nvPr>
        </p:nvSpPr>
        <p:spPr>
          <a:xfrm>
            <a:off x="682625" y="404813"/>
            <a:ext cx="7772400" cy="1143000"/>
          </a:xfrm>
        </p:spPr>
        <p:txBody>
          <a:bodyPr/>
          <a:lstStyle/>
          <a:p>
            <a:pPr algn="l">
              <a:defRPr/>
            </a:pPr>
            <a:r>
              <a:rPr lang="en-GB" sz="7200" b="0" dirty="0">
                <a:solidFill>
                  <a:srgbClr val="00B9D3"/>
                </a:solidFill>
                <a:latin typeface="Manus" pitchFamily="50" charset="0"/>
              </a:rPr>
              <a:t>Keeping Clean</a:t>
            </a:r>
          </a:p>
        </p:txBody>
      </p:sp>
      <p:pic>
        <p:nvPicPr>
          <p:cNvPr id="24578" name="Picture 2">
            <a:extLst>
              <a:ext uri="{FF2B5EF4-FFF2-40B4-BE49-F238E27FC236}">
                <a16:creationId xmlns:a16="http://schemas.microsoft.com/office/drawing/2014/main" id="{F5184EF9-4EE1-F243-AD85-F120D9D236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549400"/>
            <a:ext cx="197008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57008EC-58F4-9C46-97B9-5FE447B56311}"/>
              </a:ext>
            </a:extLst>
          </p:cNvPr>
          <p:cNvSpPr txBox="1"/>
          <p:nvPr/>
        </p:nvSpPr>
        <p:spPr>
          <a:xfrm>
            <a:off x="701675" y="1547813"/>
            <a:ext cx="4117975" cy="3539430"/>
          </a:xfrm>
          <a:prstGeom prst="rect">
            <a:avLst/>
          </a:prstGeom>
          <a:noFill/>
        </p:spPr>
        <p:txBody>
          <a:bodyPr>
            <a:spAutoFit/>
          </a:bodyPr>
          <a:lstStyle/>
          <a:p>
            <a:pPr>
              <a:defRPr/>
            </a:pPr>
            <a:r>
              <a:rPr lang="en-GB" sz="3200" dirty="0">
                <a:latin typeface="Setimo" panose="020B0603020204030204" pitchFamily="34" charset="0"/>
                <a:cs typeface="Setimo" panose="020B0603020204030204" pitchFamily="34" charset="0"/>
              </a:rPr>
              <a:t>It is important to keep ourselves clean. </a:t>
            </a:r>
          </a:p>
          <a:p>
            <a:pPr>
              <a:defRPr/>
            </a:pPr>
            <a:endParaRPr lang="en-GB" sz="3200" dirty="0">
              <a:latin typeface="+mn-lt"/>
            </a:endParaRPr>
          </a:p>
          <a:p>
            <a:pPr>
              <a:defRPr/>
            </a:pPr>
            <a:r>
              <a:rPr lang="en-GB" sz="3200" dirty="0">
                <a:latin typeface="Setimo" panose="020B0603020204030204" pitchFamily="34" charset="0"/>
                <a:cs typeface="Setimo" panose="020B0603020204030204" pitchFamily="34" charset="0"/>
              </a:rPr>
              <a:t>We should wash our bodies with warm water and unperfumed soap</a:t>
            </a:r>
            <a:r>
              <a:rPr lang="en-GB" dirty="0">
                <a:latin typeface="Setimo" panose="020B0603020204030204" pitchFamily="34" charset="0"/>
                <a:cs typeface="Setimo" panose="020B060302020403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28835"/>
            <a:ext cx="9144000" cy="1200329"/>
          </a:xfrm>
        </p:spPr>
        <p:txBody>
          <a:bodyPr/>
          <a:lstStyle/>
          <a:p>
            <a:pPr algn="ctr"/>
            <a:r>
              <a:rPr lang="en-GB" sz="7200" b="0" dirty="0">
                <a:latin typeface="Manus" pitchFamily="50" charset="0"/>
              </a:rPr>
              <a:t>Changes to our feelings </a:t>
            </a:r>
          </a:p>
        </p:txBody>
      </p:sp>
    </p:spTree>
    <p:extLst>
      <p:ext uri="{BB962C8B-B14F-4D97-AF65-F5344CB8AC3E}">
        <p14:creationId xmlns:p14="http://schemas.microsoft.com/office/powerpoint/2010/main" val="287187121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0EB3A6E5CCA647BB519F9A695E91C3" ma:contentTypeVersion="19" ma:contentTypeDescription="Create a new document." ma:contentTypeScope="" ma:versionID="9ecc07bd528bbf8f87c5260c1a920e69">
  <xsd:schema xmlns:xsd="http://www.w3.org/2001/XMLSchema" xmlns:xs="http://www.w3.org/2001/XMLSchema" xmlns:p="http://schemas.microsoft.com/office/2006/metadata/properties" xmlns:ns2="8c15fab0-5858-4eb4-89d8-1e1f192db987" xmlns:ns3="855be701-56e3-4f80-8dc9-d756097c8f94" targetNamespace="http://schemas.microsoft.com/office/2006/metadata/properties" ma:root="true" ma:fieldsID="213f1963fafbd10d3f2ca06c82c36030" ns2:_="" ns3:_="">
    <xsd:import namespace="8c15fab0-5858-4eb4-89d8-1e1f192db987"/>
    <xsd:import namespace="855be701-56e3-4f80-8dc9-d756097c8f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5fab0-5858-4eb4-89d8-1e1f192db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be701-56e3-4f80-8dc9-d756097c8f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d6a771-7a9f-48de-9d0e-ea3fd7f2a3e5}" ma:internalName="TaxCatchAll" ma:showField="CatchAllData" ma:web="855be701-56e3-4f80-8dc9-d756097c8f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55be701-56e3-4f80-8dc9-d756097c8f94" xsi:nil="true"/>
    <lcf76f155ced4ddcb4097134ff3c332f xmlns="8c15fab0-5858-4eb4-89d8-1e1f192db987">
      <Terms xmlns="http://schemas.microsoft.com/office/infopath/2007/PartnerControls"/>
    </lcf76f155ced4ddcb4097134ff3c332f>
    <_Flow_SignoffStatus xmlns="8c15fab0-5858-4eb4-89d8-1e1f192db9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47D563F-B00D-4717-AAF7-C31344ED53A7}"/>
</file>

<file path=customXml/itemProps2.xml><?xml version="1.0" encoding="utf-8"?>
<ds:datastoreItem xmlns:ds="http://schemas.openxmlformats.org/officeDocument/2006/customXml" ds:itemID="{6E7205E2-C711-47EB-BF02-B7CFE0FC16C5}">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3862ce5a-794c-4e49-8cb8-46cd7f931d40"/>
    <ds:schemaRef ds:uri="http://purl.org/dc/dcmitype/"/>
    <ds:schemaRef ds:uri="http://purl.org/dc/terms/"/>
    <ds:schemaRef ds:uri="http://schemas.microsoft.com/office/infopath/2007/PartnerControls"/>
    <ds:schemaRef ds:uri="http://www.w3.org/XML/1998/namespace"/>
    <ds:schemaRef ds:uri="7d66bd8a-2885-48d4-9eab-fb1100da1dd3"/>
  </ds:schemaRefs>
</ds:datastoreItem>
</file>

<file path=customXml/itemProps3.xml><?xml version="1.0" encoding="utf-8"?>
<ds:datastoreItem xmlns:ds="http://schemas.openxmlformats.org/officeDocument/2006/customXml" ds:itemID="{1579767B-3BE7-465E-9354-563E4D0B1936}">
  <ds:schemaRefs>
    <ds:schemaRef ds:uri="http://schemas.microsoft.com/sharepoint/v3/contenttype/forms"/>
  </ds:schemaRefs>
</ds:datastoreItem>
</file>

<file path=customXml/itemProps4.xml><?xml version="1.0" encoding="utf-8"?>
<ds:datastoreItem xmlns:ds="http://schemas.openxmlformats.org/officeDocument/2006/customXml" ds:itemID="{077605CE-0E7E-4765-B0E6-6F1C7B9B652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Blank Presentation</Template>
  <TotalTime>5811</TotalTime>
  <Words>2806</Words>
  <Application>Microsoft Office PowerPoint</Application>
  <PresentationFormat>On-screen Show (4:3)</PresentationFormat>
  <Paragraphs>245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Century Gothic</vt:lpstr>
      <vt:lpstr>Manus</vt:lpstr>
      <vt:lpstr>ManusTrial</vt:lpstr>
      <vt:lpstr>Setimo</vt:lpstr>
      <vt:lpstr>Blank Presentation</vt:lpstr>
      <vt:lpstr>PowerPoint Presentation</vt:lpstr>
      <vt:lpstr>What is Brook ?? </vt:lpstr>
      <vt:lpstr>Safe Space </vt:lpstr>
      <vt:lpstr>What we will learn about today</vt:lpstr>
      <vt:lpstr>PowerPoint Presentation</vt:lpstr>
      <vt:lpstr>Puberty </vt:lpstr>
      <vt:lpstr>Puberty changes bag</vt:lpstr>
      <vt:lpstr>Keeping Clean</vt:lpstr>
      <vt:lpstr>Changes to our feelings </vt:lpstr>
      <vt:lpstr>Changes to our feelings</vt:lpstr>
      <vt:lpstr>Advice for a friend</vt:lpstr>
      <vt:lpstr>Ways to help our emotions</vt:lpstr>
      <vt:lpstr>Where to go for help or have questions?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STARTING SLIDE.</dc:title>
  <dc:creator>Sarah Simons</dc:creator>
  <cp:lastModifiedBy>Lucy Anson</cp:lastModifiedBy>
  <cp:revision>51</cp:revision>
  <dcterms:created xsi:type="dcterms:W3CDTF">2021-05-06T14:05:10Z</dcterms:created>
  <dcterms:modified xsi:type="dcterms:W3CDTF">2021-07-12T10:59:39Z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0x010100CF0EB3A6E5CCA647BB519F9A695E91C3</vt:lpwstr>
  </property>
  <property fmtid="{D5CDD505-2E9C-101B-9397-08002B2CF9AE}" pid="3" name="_dlc_DocIdItemGuid">
    <vt:lpwstr>4551c178-315e-46ea-b36b-1694e2f3c4c7</vt:lpwstr>
  </property>
</Properties>
</file>