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Lst>
  <p:notesMasterIdLst>
    <p:notesMasterId r:id="rId27"/>
  </p:notesMasterIdLst>
  <p:handoutMasterIdLst>
    <p:handoutMasterId r:id="rId28"/>
  </p:handoutMasterIdLst>
  <p:sldIdLst>
    <p:sldId id="397" r:id="rId6"/>
    <p:sldId id="424" r:id="rId7"/>
    <p:sldId id="421" r:id="rId8"/>
    <p:sldId id="379" r:id="rId9"/>
    <p:sldId id="407" r:id="rId10"/>
    <p:sldId id="402" r:id="rId11"/>
    <p:sldId id="414" r:id="rId12"/>
    <p:sldId id="408" r:id="rId13"/>
    <p:sldId id="362" r:id="rId14"/>
    <p:sldId id="425" r:id="rId15"/>
    <p:sldId id="415" r:id="rId16"/>
    <p:sldId id="403" r:id="rId17"/>
    <p:sldId id="409" r:id="rId18"/>
    <p:sldId id="393" r:id="rId19"/>
    <p:sldId id="416" r:id="rId20"/>
    <p:sldId id="396" r:id="rId21"/>
    <p:sldId id="417" r:id="rId22"/>
    <p:sldId id="418" r:id="rId23"/>
    <p:sldId id="410" r:id="rId24"/>
    <p:sldId id="422" r:id="rId25"/>
    <p:sldId id="363" r:id="rId2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Gabell" initials="" lastIdx="1" clrIdx="0"/>
  <p:cmAuthor id="2" name="Lucy Anson" initials="LA" lastIdx="2" clrIdx="1">
    <p:extLst>
      <p:ext uri="{19B8F6BF-5375-455C-9EA6-DF929625EA0E}">
        <p15:presenceInfo xmlns:p15="http://schemas.microsoft.com/office/powerpoint/2012/main" userId="S::LAnson@Premierfoods.com::84c10632-736c-4aed-8484-54e572729c54" providerId="AD"/>
      </p:ext>
    </p:extLst>
  </p:cmAuthor>
  <p:cmAuthor id="3" name="Sam Hepworth" initials="SH" lastIdx="2" clrIdx="2">
    <p:extLst>
      <p:ext uri="{19B8F6BF-5375-455C-9EA6-DF929625EA0E}">
        <p15:presenceInfo xmlns:p15="http://schemas.microsoft.com/office/powerpoint/2012/main" userId="S::sam.hepworth@brook.org.uk::50cf503a-ea25-4e0d-b111-d87aaf801f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67B325-5147-44F4-8A04-141D0613C8BD}" v="4" dt="2021-07-12T10:52:53.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79487" autoAdjust="0"/>
  </p:normalViewPr>
  <p:slideViewPr>
    <p:cSldViewPr>
      <p:cViewPr varScale="1">
        <p:scale>
          <a:sx n="53" d="100"/>
          <a:sy n="53" d="100"/>
        </p:scale>
        <p:origin x="160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9" Type="http://schemas.openxmlformats.org/officeDocument/2006/relationships/commentAuthors" Target="commentAuthors.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Anson" userId="84c10632-736c-4aed-8484-54e572729c54" providerId="ADAL" clId="{2967B325-5147-44F4-8A04-141D0613C8BD}"/>
    <pc:docChg chg="modSld">
      <pc:chgData name="Lucy Anson" userId="84c10632-736c-4aed-8484-54e572729c54" providerId="ADAL" clId="{2967B325-5147-44F4-8A04-141D0613C8BD}" dt="2021-07-12T10:52:53.358" v="5"/>
      <pc:docMkLst>
        <pc:docMk/>
      </pc:docMkLst>
      <pc:sldChg chg="modSp mod">
        <pc:chgData name="Lucy Anson" userId="84c10632-736c-4aed-8484-54e572729c54" providerId="ADAL" clId="{2967B325-5147-44F4-8A04-141D0613C8BD}" dt="2021-07-12T10:52:31.602" v="4" actId="122"/>
        <pc:sldMkLst>
          <pc:docMk/>
          <pc:sldMk cId="0" sldId="409"/>
        </pc:sldMkLst>
        <pc:spChg chg="mod">
          <ac:chgData name="Lucy Anson" userId="84c10632-736c-4aed-8484-54e572729c54" providerId="ADAL" clId="{2967B325-5147-44F4-8A04-141D0613C8BD}" dt="2021-07-12T10:52:31.602" v="4" actId="122"/>
          <ac:spMkLst>
            <pc:docMk/>
            <pc:sldMk cId="0" sldId="409"/>
            <ac:spMk id="2" creationId="{158FDF54-8CD7-4658-BCD1-2286305DDF91}"/>
          </ac:spMkLst>
        </pc:spChg>
      </pc:sldChg>
      <pc:sldChg chg="modSp">
        <pc:chgData name="Lucy Anson" userId="84c10632-736c-4aed-8484-54e572729c54" providerId="ADAL" clId="{2967B325-5147-44F4-8A04-141D0613C8BD}" dt="2021-07-12T10:52:53.358" v="5"/>
        <pc:sldMkLst>
          <pc:docMk/>
          <pc:sldMk cId="0" sldId="410"/>
        </pc:sldMkLst>
        <pc:picChg chg="mod">
          <ac:chgData name="Lucy Anson" userId="84c10632-736c-4aed-8484-54e572729c54" providerId="ADAL" clId="{2967B325-5147-44F4-8A04-141D0613C8BD}" dt="2021-07-12T10:52:53.358" v="5"/>
          <ac:picMkLst>
            <pc:docMk/>
            <pc:sldMk cId="0" sldId="410"/>
            <ac:picMk id="40964" creationId="{8B703BB5-E107-4A9F-911B-A8613D170653}"/>
          </ac:picMkLst>
        </pc:picChg>
      </pc:sldChg>
      <pc:sldChg chg="modSp">
        <pc:chgData name="Lucy Anson" userId="84c10632-736c-4aed-8484-54e572729c54" providerId="ADAL" clId="{2967B325-5147-44F4-8A04-141D0613C8BD}" dt="2021-07-12T10:52:10.672" v="1"/>
        <pc:sldMkLst>
          <pc:docMk/>
          <pc:sldMk cId="0" sldId="414"/>
        </pc:sldMkLst>
        <pc:picChg chg="mod">
          <ac:chgData name="Lucy Anson" userId="84c10632-736c-4aed-8484-54e572729c54" providerId="ADAL" clId="{2967B325-5147-44F4-8A04-141D0613C8BD}" dt="2021-07-12T10:52:10.672" v="1"/>
          <ac:picMkLst>
            <pc:docMk/>
            <pc:sldMk cId="0" sldId="414"/>
            <ac:picMk id="18434" creationId="{904376E8-8DD3-4EC2-803D-020001FDC216}"/>
          </ac:picMkLst>
        </pc:picChg>
      </pc:sldChg>
      <pc:sldChg chg="delSp">
        <pc:chgData name="Lucy Anson" userId="84c10632-736c-4aed-8484-54e572729c54" providerId="ADAL" clId="{2967B325-5147-44F4-8A04-141D0613C8BD}" dt="2021-07-12T10:52:20.828" v="2" actId="478"/>
        <pc:sldMkLst>
          <pc:docMk/>
          <pc:sldMk cId="0" sldId="415"/>
        </pc:sldMkLst>
        <pc:spChg chg="del">
          <ac:chgData name="Lucy Anson" userId="84c10632-736c-4aed-8484-54e572729c54" providerId="ADAL" clId="{2967B325-5147-44F4-8A04-141D0613C8BD}" dt="2021-07-12T10:52:20.828" v="2" actId="478"/>
          <ac:spMkLst>
            <pc:docMk/>
            <pc:sldMk cId="0" sldId="415"/>
            <ac:spMk id="24579" creationId="{04183726-797F-472A-946F-DAF9A8CE4CF8}"/>
          </ac:spMkLst>
        </pc:spChg>
      </pc:sldChg>
      <pc:sldChg chg="modSp">
        <pc:chgData name="Lucy Anson" userId="84c10632-736c-4aed-8484-54e572729c54" providerId="ADAL" clId="{2967B325-5147-44F4-8A04-141D0613C8BD}" dt="2021-07-12T10:51:53.286" v="0"/>
        <pc:sldMkLst>
          <pc:docMk/>
          <pc:sldMk cId="0" sldId="421"/>
        </pc:sldMkLst>
        <pc:picChg chg="mod">
          <ac:chgData name="Lucy Anson" userId="84c10632-736c-4aed-8484-54e572729c54" providerId="ADAL" clId="{2967B325-5147-44F4-8A04-141D0613C8BD}" dt="2021-07-12T10:51:53.286" v="0"/>
          <ac:picMkLst>
            <pc:docMk/>
            <pc:sldMk cId="0" sldId="421"/>
            <ac:picMk id="10243" creationId="{C1451C15-9F61-4632-B771-644417F77DC4}"/>
          </ac:picMkLst>
        </pc:picChg>
      </pc:sldChg>
    </pc:docChg>
  </pc:docChgLst>
  <pc:docChgLst>
    <pc:chgData name="Sam Hepworth" userId="S::sam.hepworth@brook.org.uk::50cf503a-ea25-4e0d-b111-d87aaf801f6c" providerId="AD" clId="Web-{90BA9620-2728-E3D0-1250-AE53DB536B82}"/>
    <pc:docChg chg="modSld">
      <pc:chgData name="Sam Hepworth" userId="S::sam.hepworth@brook.org.uk::50cf503a-ea25-4e0d-b111-d87aaf801f6c" providerId="AD" clId="Web-{90BA9620-2728-E3D0-1250-AE53DB536B82}" dt="2021-06-23T13:53:45.443" v="46" actId="20577"/>
      <pc:docMkLst>
        <pc:docMk/>
      </pc:docMkLst>
      <pc:sldChg chg="modSp">
        <pc:chgData name="Sam Hepworth" userId="S::sam.hepworth@brook.org.uk::50cf503a-ea25-4e0d-b111-d87aaf801f6c" providerId="AD" clId="Web-{90BA9620-2728-E3D0-1250-AE53DB536B82}" dt="2021-06-23T13:51:10.183" v="36"/>
        <pc:sldMkLst>
          <pc:docMk/>
          <pc:sldMk cId="0" sldId="362"/>
        </pc:sldMkLst>
        <pc:spChg chg="mod">
          <ac:chgData name="Sam Hepworth" userId="S::sam.hepworth@brook.org.uk::50cf503a-ea25-4e0d-b111-d87aaf801f6c" providerId="AD" clId="Web-{90BA9620-2728-E3D0-1250-AE53DB536B82}" dt="2021-06-23T13:51:10.183" v="36"/>
          <ac:spMkLst>
            <pc:docMk/>
            <pc:sldMk cId="0" sldId="362"/>
            <ac:spMk id="22530" creationId="{E5D2AC28-3D0D-4F14-81C3-D0C2AADAB1B3}"/>
          </ac:spMkLst>
        </pc:spChg>
      </pc:sldChg>
      <pc:sldChg chg="modSp">
        <pc:chgData name="Sam Hepworth" userId="S::sam.hepworth@brook.org.uk::50cf503a-ea25-4e0d-b111-d87aaf801f6c" providerId="AD" clId="Web-{90BA9620-2728-E3D0-1250-AE53DB536B82}" dt="2021-06-23T13:53:02.956" v="42"/>
        <pc:sldMkLst>
          <pc:docMk/>
          <pc:sldMk cId="0" sldId="415"/>
        </pc:sldMkLst>
        <pc:spChg chg="mod">
          <ac:chgData name="Sam Hepworth" userId="S::sam.hepworth@brook.org.uk::50cf503a-ea25-4e0d-b111-d87aaf801f6c" providerId="AD" clId="Web-{90BA9620-2728-E3D0-1250-AE53DB536B82}" dt="2021-06-23T13:53:02.956" v="42"/>
          <ac:spMkLst>
            <pc:docMk/>
            <pc:sldMk cId="0" sldId="415"/>
            <ac:spMk id="2" creationId="{1D23282B-F10C-485F-A39A-1F3715384A38}"/>
          </ac:spMkLst>
        </pc:spChg>
      </pc:sldChg>
      <pc:sldChg chg="modSp addCm">
        <pc:chgData name="Sam Hepworth" userId="S::sam.hepworth@brook.org.uk::50cf503a-ea25-4e0d-b111-d87aaf801f6c" providerId="AD" clId="Web-{90BA9620-2728-E3D0-1250-AE53DB536B82}" dt="2021-06-23T13:53:45.443" v="46" actId="20577"/>
        <pc:sldMkLst>
          <pc:docMk/>
          <pc:sldMk cId="0" sldId="416"/>
        </pc:sldMkLst>
        <pc:spChg chg="mod">
          <ac:chgData name="Sam Hepworth" userId="S::sam.hepworth@brook.org.uk::50cf503a-ea25-4e0d-b111-d87aaf801f6c" providerId="AD" clId="Web-{90BA9620-2728-E3D0-1250-AE53DB536B82}" dt="2021-06-23T13:53:45.443" v="46" actId="20577"/>
          <ac:spMkLst>
            <pc:docMk/>
            <pc:sldMk cId="0" sldId="416"/>
            <ac:spMk id="2" creationId="{16B780FA-3B3A-4C53-B4A6-C88DC67019DF}"/>
          </ac:spMkLst>
        </pc:spChg>
      </pc:sldChg>
      <pc:sldChg chg="addSp modSp addCm">
        <pc:chgData name="Sam Hepworth" userId="S::sam.hepworth@brook.org.uk::50cf503a-ea25-4e0d-b111-d87aaf801f6c" providerId="AD" clId="Web-{90BA9620-2728-E3D0-1250-AE53DB536B82}" dt="2021-06-23T13:51:19.902" v="37"/>
        <pc:sldMkLst>
          <pc:docMk/>
          <pc:sldMk cId="3869628611" sldId="425"/>
        </pc:sldMkLst>
        <pc:spChg chg="add mod">
          <ac:chgData name="Sam Hepworth" userId="S::sam.hepworth@brook.org.uk::50cf503a-ea25-4e0d-b111-d87aaf801f6c" providerId="AD" clId="Web-{90BA9620-2728-E3D0-1250-AE53DB536B82}" dt="2021-06-23T13:50:45.666" v="32" actId="1076"/>
          <ac:spMkLst>
            <pc:docMk/>
            <pc:sldMk cId="3869628611" sldId="425"/>
            <ac:spMk id="5" creationId="{3A60D7DB-1C4E-4E37-8081-0F69674D3470}"/>
          </ac:spMkLst>
        </pc:spChg>
        <pc:spChg chg="mod">
          <ac:chgData name="Sam Hepworth" userId="S::sam.hepworth@brook.org.uk::50cf503a-ea25-4e0d-b111-d87aaf801f6c" providerId="AD" clId="Web-{90BA9620-2728-E3D0-1250-AE53DB536B82}" dt="2021-06-23T13:50:13.523" v="21" actId="1076"/>
          <ac:spMkLst>
            <pc:docMk/>
            <pc:sldMk cId="3869628611" sldId="425"/>
            <ac:spMk id="14" creationId="{00000000-0000-0000-0000-000000000000}"/>
          </ac:spMkLst>
        </pc:spChg>
        <pc:spChg chg="mod">
          <ac:chgData name="Sam Hepworth" userId="S::sam.hepworth@brook.org.uk::50cf503a-ea25-4e0d-b111-d87aaf801f6c" providerId="AD" clId="Web-{90BA9620-2728-E3D0-1250-AE53DB536B82}" dt="2021-06-23T13:50:13.539" v="22" actId="1076"/>
          <ac:spMkLst>
            <pc:docMk/>
            <pc:sldMk cId="3869628611" sldId="425"/>
            <ac:spMk id="15" creationId="{00000000-0000-0000-0000-000000000000}"/>
          </ac:spMkLst>
        </pc:spChg>
        <pc:spChg chg="mod">
          <ac:chgData name="Sam Hepworth" userId="S::sam.hepworth@brook.org.uk::50cf503a-ea25-4e0d-b111-d87aaf801f6c" providerId="AD" clId="Web-{90BA9620-2728-E3D0-1250-AE53DB536B82}" dt="2021-06-23T13:50:13.539" v="23" actId="1076"/>
          <ac:spMkLst>
            <pc:docMk/>
            <pc:sldMk cId="3869628611" sldId="425"/>
            <ac:spMk id="16" creationId="{00000000-0000-0000-0000-000000000000}"/>
          </ac:spMkLst>
        </pc:spChg>
        <pc:spChg chg="mod">
          <ac:chgData name="Sam Hepworth" userId="S::sam.hepworth@brook.org.uk::50cf503a-ea25-4e0d-b111-d87aaf801f6c" providerId="AD" clId="Web-{90BA9620-2728-E3D0-1250-AE53DB536B82}" dt="2021-06-23T13:50:13.555" v="24" actId="1076"/>
          <ac:spMkLst>
            <pc:docMk/>
            <pc:sldMk cId="3869628611" sldId="425"/>
            <ac:spMk id="17" creationId="{00000000-0000-0000-0000-000000000000}"/>
          </ac:spMkLst>
        </pc:spChg>
        <pc:spChg chg="mod">
          <ac:chgData name="Sam Hepworth" userId="S::sam.hepworth@brook.org.uk::50cf503a-ea25-4e0d-b111-d87aaf801f6c" providerId="AD" clId="Web-{90BA9620-2728-E3D0-1250-AE53DB536B82}" dt="2021-06-23T13:50:13.570" v="25" actId="1076"/>
          <ac:spMkLst>
            <pc:docMk/>
            <pc:sldMk cId="3869628611" sldId="425"/>
            <ac:spMk id="18" creationId="{00000000-0000-0000-0000-000000000000}"/>
          </ac:spMkLst>
        </pc:spChg>
        <pc:spChg chg="mod">
          <ac:chgData name="Sam Hepworth" userId="S::sam.hepworth@brook.org.uk::50cf503a-ea25-4e0d-b111-d87aaf801f6c" providerId="AD" clId="Web-{90BA9620-2728-E3D0-1250-AE53DB536B82}" dt="2021-06-23T13:50:13.570" v="26" actId="1076"/>
          <ac:spMkLst>
            <pc:docMk/>
            <pc:sldMk cId="3869628611" sldId="425"/>
            <ac:spMk id="19" creationId="{00000000-0000-0000-0000-000000000000}"/>
          </ac:spMkLst>
        </pc:spChg>
        <pc:spChg chg="mod">
          <ac:chgData name="Sam Hepworth" userId="S::sam.hepworth@brook.org.uk::50cf503a-ea25-4e0d-b111-d87aaf801f6c" providerId="AD" clId="Web-{90BA9620-2728-E3D0-1250-AE53DB536B82}" dt="2021-06-23T13:50:13.586" v="27" actId="1076"/>
          <ac:spMkLst>
            <pc:docMk/>
            <pc:sldMk cId="3869628611" sldId="425"/>
            <ac:spMk id="20" creationId="{00000000-0000-0000-0000-000000000000}"/>
          </ac:spMkLst>
        </pc:spChg>
        <pc:spChg chg="mod">
          <ac:chgData name="Sam Hepworth" userId="S::sam.hepworth@brook.org.uk::50cf503a-ea25-4e0d-b111-d87aaf801f6c" providerId="AD" clId="Web-{90BA9620-2728-E3D0-1250-AE53DB536B82}" dt="2021-06-23T13:50:13.601" v="28" actId="1076"/>
          <ac:spMkLst>
            <pc:docMk/>
            <pc:sldMk cId="3869628611" sldId="425"/>
            <ac:spMk id="21" creationId="{00000000-0000-0000-0000-000000000000}"/>
          </ac:spMkLst>
        </pc:spChg>
        <pc:grpChg chg="mod">
          <ac:chgData name="Sam Hepworth" userId="S::sam.hepworth@brook.org.uk::50cf503a-ea25-4e0d-b111-d87aaf801f6c" providerId="AD" clId="Web-{90BA9620-2728-E3D0-1250-AE53DB536B82}" dt="2021-06-23T13:50:13.508" v="20" actId="1076"/>
          <ac:grpSpMkLst>
            <pc:docMk/>
            <pc:sldMk cId="3869628611" sldId="425"/>
            <ac:grpSpMk id="13" creationId="{00000000-0000-0000-0000-000000000000}"/>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182EC59-AB2D-43E3-83EF-7F8D95D0AA38}"/>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171" name="Rectangle 3">
            <a:extLst>
              <a:ext uri="{FF2B5EF4-FFF2-40B4-BE49-F238E27FC236}">
                <a16:creationId xmlns:a16="http://schemas.microsoft.com/office/drawing/2014/main" id="{ACB3ADB3-3262-46D6-9CB1-C0A1F891D47F}"/>
              </a:ext>
            </a:extLst>
          </p:cNvPr>
          <p:cNvSpPr>
            <a:spLocks noGrp="1" noChangeArrowheads="1"/>
          </p:cNvSpPr>
          <p:nvPr>
            <p:ph type="dt" sz="quarter"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7172" name="Rectangle 4">
            <a:extLst>
              <a:ext uri="{FF2B5EF4-FFF2-40B4-BE49-F238E27FC236}">
                <a16:creationId xmlns:a16="http://schemas.microsoft.com/office/drawing/2014/main" id="{7627F3BE-3BF8-4FF9-A0C1-21779C87DDA6}"/>
              </a:ext>
            </a:extLst>
          </p:cNvPr>
          <p:cNvSpPr>
            <a:spLocks noGrp="1" noChangeArrowheads="1"/>
          </p:cNvSpPr>
          <p:nvPr>
            <p:ph type="ftr" sz="quarter" idx="2"/>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7173" name="Rectangle 5">
            <a:extLst>
              <a:ext uri="{FF2B5EF4-FFF2-40B4-BE49-F238E27FC236}">
                <a16:creationId xmlns:a16="http://schemas.microsoft.com/office/drawing/2014/main" id="{0BE1A3B5-1953-47A5-B314-2FA2033E537A}"/>
              </a:ext>
            </a:extLst>
          </p:cNvPr>
          <p:cNvSpPr>
            <a:spLocks noGrp="1" noChangeArrowheads="1"/>
          </p:cNvSpPr>
          <p:nvPr>
            <p:ph type="sldNum" sz="quarter" idx="3"/>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fld id="{BE715BD5-F8D2-48D3-A1D5-A4786A2E1913}"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1D61FA0-C772-4DEB-B0C4-13302B866BC0}"/>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4099" name="Rectangle 3">
            <a:extLst>
              <a:ext uri="{FF2B5EF4-FFF2-40B4-BE49-F238E27FC236}">
                <a16:creationId xmlns:a16="http://schemas.microsoft.com/office/drawing/2014/main" id="{A56C4AAD-586B-4E1F-B5E4-BEF2B0FE32CE}"/>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4100" name="Rectangle 4">
            <a:extLst>
              <a:ext uri="{FF2B5EF4-FFF2-40B4-BE49-F238E27FC236}">
                <a16:creationId xmlns:a16="http://schemas.microsoft.com/office/drawing/2014/main" id="{9DA7B983-FC95-453C-854F-ADE61E0DF53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D1764F35-2E25-43D4-A573-7AF0D753FBBD}"/>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BE983028-3EF4-4D76-99B4-8AA375BAB6E9}"/>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4103" name="Rectangle 7">
            <a:extLst>
              <a:ext uri="{FF2B5EF4-FFF2-40B4-BE49-F238E27FC236}">
                <a16:creationId xmlns:a16="http://schemas.microsoft.com/office/drawing/2014/main" id="{058044C7-D7AB-494D-B9A0-1492AE15CEF9}"/>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fld id="{2CD1A095-A942-4222-81C3-62DF37F627F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19C513D-6221-4662-B2AB-078D065185B5}"/>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F397C2D7-D406-4F5B-94F9-7341AC6F4A9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2766C01B-325C-4D44-997C-C85282AEBA8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018F10A-6029-4CBC-8383-B2D65233BD82}" type="slidenum">
              <a:rPr lang="en-US" altLang="en-US" sz="1200">
                <a:solidFill>
                  <a:srgbClr val="000000"/>
                </a:solidFill>
              </a:rPr>
              <a:pPr/>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a:latin typeface="Arial"/>
                <a:ea typeface="ＭＳ Ｐゴシック"/>
                <a:cs typeface="Arial"/>
              </a:rPr>
              <a:t>Explain that this is what is inside/outside someone’s body who has a vulva and vagina and is the external</a:t>
            </a:r>
            <a:r>
              <a:rPr lang="en-GB" altLang="en-US" baseline="0" dirty="0">
                <a:latin typeface="Arial"/>
                <a:ea typeface="ＭＳ Ｐゴシック"/>
                <a:cs typeface="Arial"/>
              </a:rPr>
              <a:t> view of a vulva.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dirty="0">
              <a:latin typeface="Arial"/>
              <a:ea typeface="ＭＳ Ｐゴシック"/>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We often refer to the external genital organs (the bits you can see) as the vagina, but this is actually called the vulva. The vagina is the muscular tube inside the body that leads from the cervix (the opening of the womb) to the vulva.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Mons Pubis.</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a:t>
            </a:r>
            <a:r>
              <a:rPr lang="en-GB" sz="1200" b="0" i="0" kern="1200" dirty="0">
                <a:solidFill>
                  <a:schemeClr val="tx1"/>
                </a:solidFill>
                <a:effectLst/>
                <a:latin typeface="Arial" charset="0"/>
                <a:ea typeface="ＭＳ Ｐゴシック" panose="020B0600070205080204" pitchFamily="34" charset="-128"/>
                <a:cs typeface="ＭＳ Ｐゴシック" charset="0"/>
              </a:rPr>
              <a:t>This</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is the</a:t>
            </a:r>
            <a:r>
              <a:rPr lang="en-GB" sz="1200" b="0" i="0" kern="1200" dirty="0">
                <a:solidFill>
                  <a:schemeClr val="tx1"/>
                </a:solidFill>
                <a:effectLst/>
                <a:latin typeface="Arial" charset="0"/>
                <a:ea typeface="ＭＳ Ｐゴシック" panose="020B0600070205080204" pitchFamily="34" charset="-128"/>
                <a:cs typeface="ＭＳ Ｐゴシック" charset="0"/>
              </a:rPr>
              <a:t> area above the labia, where people might have pubic hair.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Urethra. Below</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the clitoris, you will see a small dot or slit </a:t>
            </a:r>
            <a:r>
              <a:rPr lang="en-GB" sz="1200" b="0" i="0" kern="1200" dirty="0">
                <a:solidFill>
                  <a:schemeClr val="tx1"/>
                </a:solidFill>
                <a:effectLst/>
                <a:latin typeface="Arial" charset="0"/>
                <a:ea typeface="ＭＳ Ｐゴシック" panose="020B0600070205080204" pitchFamily="34" charset="-128"/>
                <a:cs typeface="ＭＳ Ｐゴシック" charset="0"/>
              </a:rPr>
              <a:t>which is the opening of your urethra and where you wee/pass urine from. </a:t>
            </a:r>
          </a:p>
          <a:p>
            <a:pPr marL="171450" indent="-171450">
              <a:buFont typeface="Arial" panose="020B0604020202020204" pitchFamily="34" charset="0"/>
              <a:buChar char="•"/>
            </a:pPr>
            <a:r>
              <a:rPr lang="en-GB" sz="1200" b="0" i="0" kern="1200" dirty="0">
                <a:solidFill>
                  <a:schemeClr val="tx1"/>
                </a:solidFill>
                <a:effectLst/>
                <a:latin typeface="Arial" charset="0"/>
                <a:ea typeface="ＭＳ Ｐゴシック" panose="020B0600070205080204" pitchFamily="34" charset="-128"/>
                <a:cs typeface="ＭＳ Ｐゴシック" charset="0"/>
              </a:rPr>
              <a:t>Labia. There are 2 parts to the labia. 1) Outer labia –</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this might be covered </a:t>
            </a:r>
            <a:r>
              <a:rPr lang="en-GB" sz="1200" b="0" i="0" kern="1200" dirty="0">
                <a:solidFill>
                  <a:schemeClr val="tx1"/>
                </a:solidFill>
                <a:effectLst/>
                <a:latin typeface="Arial" charset="0"/>
                <a:ea typeface="ＭＳ Ｐゴシック" panose="020B0600070205080204" pitchFamily="34" charset="-128"/>
                <a:cs typeface="ＭＳ Ｐゴシック" charset="0"/>
              </a:rPr>
              <a:t>in pubic hair and often fleshier,</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2)</a:t>
            </a:r>
            <a:r>
              <a:rPr lang="en-GB" sz="1200" b="0" i="0" kern="1200" dirty="0">
                <a:solidFill>
                  <a:schemeClr val="tx1"/>
                </a:solidFill>
                <a:effectLst/>
                <a:latin typeface="Arial" charset="0"/>
                <a:ea typeface="ＭＳ Ｐゴシック" panose="020B0600070205080204" pitchFamily="34" charset="-128"/>
                <a:cs typeface="ＭＳ Ｐゴシック" charset="0"/>
              </a:rPr>
              <a:t> Inner labia – this part does not have any pubic hair. The size and physical</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appearance</a:t>
            </a:r>
            <a:r>
              <a:rPr lang="en-GB" sz="1200" b="0" i="0" kern="1200" dirty="0">
                <a:solidFill>
                  <a:schemeClr val="tx1"/>
                </a:solidFill>
                <a:effectLst/>
                <a:latin typeface="Arial" charset="0"/>
                <a:ea typeface="ＭＳ Ｐゴシック" panose="020B0600070205080204" pitchFamily="34" charset="-128"/>
                <a:cs typeface="ＭＳ Ｐゴシック" charset="0"/>
              </a:rPr>
              <a:t> of the labia can vary from person to person and there is no right or wrong way for it to look.</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Clitoris. At the top of your labia, below the Mons Pubis, you will find the clitoris which looks like a small pea-shaped bump, with a hood of skin covering it. The sole purpose of the clitoris is to provide sexual pleasure. The clitoris is packed full of nerves, which means it can be extremely sensitive to touch.</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dirty="0">
                <a:solidFill>
                  <a:schemeClr val="tx1"/>
                </a:solidFill>
                <a:effectLst/>
                <a:latin typeface="Arial" charset="0"/>
                <a:ea typeface="ＭＳ Ｐゴシック" panose="020B0600070205080204" pitchFamily="34" charset="-128"/>
                <a:cs typeface="ＭＳ Ｐゴシック" charset="0"/>
              </a:rPr>
              <a:t>Vagina. The vaginal opening is where blood comes from during a</a:t>
            </a:r>
            <a:r>
              <a:rPr lang="en-GB" sz="1200" b="0" i="0" kern="1200" baseline="0" dirty="0">
                <a:solidFill>
                  <a:schemeClr val="tx1"/>
                </a:solidFill>
                <a:effectLst/>
                <a:latin typeface="Arial" charset="0"/>
                <a:ea typeface="ＭＳ Ｐゴシック" panose="020B0600070205080204" pitchFamily="34" charset="-128"/>
                <a:cs typeface="ＭＳ Ｐゴシック" charset="0"/>
              </a:rPr>
              <a:t> period and is where you can insert tampons or cups during a period.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b="0" i="0" kern="1200" baseline="0" dirty="0">
                <a:solidFill>
                  <a:schemeClr val="tx1"/>
                </a:solidFill>
                <a:effectLst/>
                <a:latin typeface="Arial" charset="0"/>
                <a:ea typeface="ＭＳ Ｐゴシック" panose="020B0600070205080204" pitchFamily="34" charset="-128"/>
                <a:cs typeface="ＭＳ Ｐゴシック" charset="0"/>
              </a:rPr>
              <a:t>Anus. This is found below the vaginal opening and is where you poo/pass faeces from. </a:t>
            </a: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pPr marL="171450" indent="-171450">
              <a:buFont typeface="Arial" panose="020B0604020202020204" pitchFamily="34" charset="0"/>
              <a:buChar char="•"/>
            </a:pPr>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sz="1200" b="0" i="0" kern="1200" dirty="0">
              <a:solidFill>
                <a:schemeClr val="tx1"/>
              </a:solidFill>
              <a:effectLst/>
              <a:latin typeface="Arial" charset="0"/>
              <a:ea typeface="ＭＳ Ｐゴシック" panose="020B0600070205080204" pitchFamily="34" charset="-128"/>
              <a:cs typeface="ＭＳ Ｐゴシック" charset="0"/>
            </a:endParaRPr>
          </a:p>
          <a:p>
            <a:endParaRPr lang="en-GB" dirty="0"/>
          </a:p>
        </p:txBody>
      </p:sp>
      <p:sp>
        <p:nvSpPr>
          <p:cNvPr id="4" name="Slide Number Placeholder 3"/>
          <p:cNvSpPr>
            <a:spLocks noGrp="1"/>
          </p:cNvSpPr>
          <p:nvPr>
            <p:ph type="sldNum" sz="quarter" idx="10"/>
          </p:nvPr>
        </p:nvSpPr>
        <p:spPr/>
        <p:txBody>
          <a:bodyPr/>
          <a:lstStyle/>
          <a:p>
            <a:fld id="{34363D8C-3305-450A-99BA-A2635A174AC7}" type="slidenum">
              <a:rPr lang="en-US" altLang="en-US" smtClean="0"/>
              <a:pPr/>
              <a:t>10</a:t>
            </a:fld>
            <a:endParaRPr lang="en-US" altLang="en-US"/>
          </a:p>
        </p:txBody>
      </p:sp>
    </p:spTree>
    <p:extLst>
      <p:ext uri="{BB962C8B-B14F-4D97-AF65-F5344CB8AC3E}">
        <p14:creationId xmlns:p14="http://schemas.microsoft.com/office/powerpoint/2010/main" val="2598842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7C70ECA-07D9-4424-96D8-9EC54A39F86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FEBC8EC8-E835-42E8-9C28-D72AD3807C00}"/>
              </a:ext>
            </a:extLst>
          </p:cNvPr>
          <p:cNvSpPr>
            <a:spLocks noGrp="1"/>
          </p:cNvSpPr>
          <p:nvPr>
            <p:ph type="body" idx="1"/>
          </p:nvPr>
        </p:nvSpPr>
        <p:spPr/>
        <p:txBody>
          <a:bodyPr/>
          <a:lstStyle/>
          <a:p>
            <a:pPr>
              <a:buFont typeface="Arial" panose="020B0604020202020204" pitchFamily="34" charset="0"/>
              <a:buNone/>
              <a:defRPr/>
            </a:pPr>
            <a:r>
              <a:rPr lang="en-GB" dirty="0"/>
              <a:t>This is what it looks like inside someone with a penis, this is their internal reproductive organs/ system </a:t>
            </a:r>
          </a:p>
          <a:p>
            <a:pPr>
              <a:buFont typeface="Arial" panose="020B0604020202020204" pitchFamily="34" charset="0"/>
              <a:buNone/>
              <a:defRPr/>
            </a:pPr>
            <a:endParaRPr lang="en-GB" dirty="0"/>
          </a:p>
          <a:p>
            <a:pPr marL="171450" indent="-171450">
              <a:buFont typeface="Arial" panose="020B0604020202020204" pitchFamily="34" charset="0"/>
              <a:buChar char="•"/>
              <a:defRPr/>
            </a:pPr>
            <a:r>
              <a:rPr lang="en-GB" dirty="0"/>
              <a:t>Penis – is made up of spongy tissue which hangs outside the body between someone’s legs. Some penises have a foreskin over the end of the penis to protect this sensitive area. It is important to gently pull the foreskin back to clean under it when you are having a wash. Some people might have had their foreskin removed during an operation by a doctor.</a:t>
            </a:r>
          </a:p>
          <a:p>
            <a:pPr marL="171450" indent="-171450">
              <a:buFont typeface="Arial" panose="020B0604020202020204" pitchFamily="34" charset="0"/>
              <a:buChar char="•"/>
              <a:defRPr/>
            </a:pPr>
            <a:r>
              <a:rPr lang="en-GB" dirty="0"/>
              <a:t>Urethra – this is a tube running inside a penis, connecting to the bladder and sperm ducts. It carries urine (wee/ pee) out of the body. It can also carry sperm out of the body through the penis. </a:t>
            </a:r>
          </a:p>
          <a:p>
            <a:pPr marL="171450" indent="-171450">
              <a:buFont typeface="Arial" panose="020B0604020202020204" pitchFamily="34" charset="0"/>
              <a:buChar char="•"/>
              <a:defRPr/>
            </a:pPr>
            <a:r>
              <a:rPr lang="en-GB" dirty="0"/>
              <a:t>Testicles – people have two of these and they hang outside of the body beside the penis. This is where sperm is made and stored. Sperm is something which is needed to grow a baby. Like the penis they are very sensitive to being touched. </a:t>
            </a:r>
          </a:p>
          <a:p>
            <a:pPr marL="171450" indent="-171450">
              <a:buFont typeface="Arial" panose="020B0604020202020204" pitchFamily="34" charset="0"/>
              <a:buChar char="•"/>
              <a:defRPr/>
            </a:pPr>
            <a:r>
              <a:rPr lang="en-GB" dirty="0"/>
              <a:t>Sperm Ducts- these help with the transfer of sperm from the testicles out to the penis</a:t>
            </a:r>
          </a:p>
          <a:p>
            <a:pPr marL="171450" indent="-171450">
              <a:buFont typeface="Arial" panose="020B0604020202020204" pitchFamily="34" charset="0"/>
              <a:buChar char="•"/>
              <a:defRPr/>
            </a:pPr>
            <a:r>
              <a:rPr lang="en-GB" dirty="0"/>
              <a:t>Glands –(prostate gland) this makes the fluid which helps the sperm travel to the penis. The fluid is called semen. </a:t>
            </a:r>
          </a:p>
          <a:p>
            <a:pPr>
              <a:defRPr/>
            </a:pPr>
            <a:endParaRPr lang="en-GB" dirty="0"/>
          </a:p>
        </p:txBody>
      </p:sp>
      <p:sp>
        <p:nvSpPr>
          <p:cNvPr id="25604" name="Slide Number Placeholder 3">
            <a:extLst>
              <a:ext uri="{FF2B5EF4-FFF2-40B4-BE49-F238E27FC236}">
                <a16:creationId xmlns:a16="http://schemas.microsoft.com/office/drawing/2014/main" id="{C3A23E1E-55BB-4B5A-9BA0-58A68F553D4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AC5E9B-856C-488F-AC4E-A8E1B9CF5BEC}" type="slidenum">
              <a:rPr lang="en-US" altLang="en-US" sz="1200"/>
              <a:pPr/>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E67DAD4C-EC38-4C92-A5F3-4F19DD225749}"/>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9882E1EA-4A94-43D4-A5D8-83828CB3EE6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a:latin typeface="Arial" panose="020B0604020202020204" pitchFamily="34" charset="0"/>
              </a:rPr>
              <a:t>Key Message </a:t>
            </a:r>
          </a:p>
          <a:p>
            <a:endParaRPr lang="en-GB" altLang="en-US">
              <a:latin typeface="Arial" panose="020B0604020202020204" pitchFamily="34" charset="0"/>
            </a:endParaRPr>
          </a:p>
          <a:p>
            <a:r>
              <a:rPr lang="en-GB" altLang="en-US">
                <a:latin typeface="Arial" panose="020B0604020202020204" pitchFamily="34" charset="0"/>
              </a:rPr>
              <a:t>•	People’s genitals are very sensitive and it is important to keep them clean by gently washing with warm water or unperfumed soap (no strong perfumed soap). If you have foreskin (skin over the head of your penis) wash gently under it to stop it getting smelly, itchy or sore.</a:t>
            </a:r>
          </a:p>
        </p:txBody>
      </p:sp>
      <p:sp>
        <p:nvSpPr>
          <p:cNvPr id="27652" name="Slide Number Placeholder 3">
            <a:extLst>
              <a:ext uri="{FF2B5EF4-FFF2-40B4-BE49-F238E27FC236}">
                <a16:creationId xmlns:a16="http://schemas.microsoft.com/office/drawing/2014/main" id="{103E8396-9FD9-41AA-85A0-3986159CFE0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625787-4922-411C-AEF3-8576D865C6D3}" type="slidenum">
              <a:rPr lang="en-US" altLang="en-US" sz="120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EB1CC13F-2168-48D2-A119-7A20BF4BEDCB}"/>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44E65024-3729-4EA7-AE01-5A35B77C220D}"/>
              </a:ext>
            </a:extLst>
          </p:cNvPr>
          <p:cNvSpPr>
            <a:spLocks noGrp="1" noChangeArrowheads="1"/>
          </p:cNvSpPr>
          <p:nvPr>
            <p:ph type="body" idx="1"/>
          </p:nvPr>
        </p:nvSpPr>
        <p:spPr/>
        <p:txBody>
          <a:bodyPr/>
          <a:lstStyle/>
          <a:p>
            <a:pPr>
              <a:defRPr/>
            </a:pPr>
            <a:r>
              <a:rPr lang="en-GB" b="1" dirty="0"/>
              <a:t>TASK Why do we have reproductive organs?</a:t>
            </a:r>
            <a:endParaRPr lang="en-GB" dirty="0"/>
          </a:p>
          <a:p>
            <a:pPr>
              <a:defRPr/>
            </a:pPr>
            <a:r>
              <a:rPr lang="en-GB" dirty="0"/>
              <a:t> </a:t>
            </a:r>
          </a:p>
          <a:p>
            <a:pPr>
              <a:defRPr/>
            </a:pPr>
            <a:r>
              <a:rPr lang="en-GB" b="1" dirty="0"/>
              <a:t>Method</a:t>
            </a:r>
            <a:endParaRPr lang="en-GB" dirty="0"/>
          </a:p>
          <a:p>
            <a:pPr>
              <a:defRPr/>
            </a:pPr>
            <a:r>
              <a:rPr lang="en-GB" dirty="0"/>
              <a:t> </a:t>
            </a:r>
          </a:p>
          <a:p>
            <a:pPr marL="171450" indent="-171450">
              <a:buFont typeface="Arial" panose="020B0604020202020204" pitchFamily="34" charset="0"/>
              <a:buChar char="•"/>
              <a:defRPr/>
            </a:pPr>
            <a:r>
              <a:rPr lang="en-GB" dirty="0"/>
              <a:t>Facilitator explains that in the last activity we spoke a lot about sperm and eggs and the reproductive organs, but why do we have these parts of our bodies?</a:t>
            </a:r>
          </a:p>
          <a:p>
            <a:pPr marL="171450" indent="-171450">
              <a:buFont typeface="Arial" panose="020B0604020202020204" pitchFamily="34" charset="0"/>
              <a:buChar char="•"/>
              <a:defRPr/>
            </a:pPr>
            <a:r>
              <a:rPr lang="en-GB" dirty="0"/>
              <a:t>Debrief using questions &amp; key messages.</a:t>
            </a:r>
          </a:p>
          <a:p>
            <a:pPr>
              <a:defRPr/>
            </a:pPr>
            <a:r>
              <a:rPr lang="en-GB" dirty="0"/>
              <a:t> </a:t>
            </a:r>
          </a:p>
          <a:p>
            <a:pPr>
              <a:defRPr/>
            </a:pPr>
            <a:r>
              <a:rPr lang="en-GB" b="1" dirty="0"/>
              <a:t>Key Questions </a:t>
            </a:r>
            <a:endParaRPr lang="en-GB" dirty="0"/>
          </a:p>
          <a:p>
            <a:pPr>
              <a:defRPr/>
            </a:pPr>
            <a:r>
              <a:rPr lang="en-GB" dirty="0"/>
              <a:t> </a:t>
            </a:r>
          </a:p>
          <a:p>
            <a:pPr marL="171450" indent="-171450">
              <a:buFont typeface="Arial" panose="020B0604020202020204" pitchFamily="34" charset="0"/>
              <a:buChar char="•"/>
              <a:defRPr/>
            </a:pPr>
            <a:r>
              <a:rPr lang="en-GB" dirty="0"/>
              <a:t>Why do people have these organs inside them? </a:t>
            </a:r>
          </a:p>
          <a:p>
            <a:pPr marL="171450" indent="-171450">
              <a:buFont typeface="Arial" panose="020B0604020202020204" pitchFamily="34" charset="0"/>
              <a:buChar char="•"/>
              <a:defRPr/>
            </a:pPr>
            <a:r>
              <a:rPr lang="en-GB" dirty="0"/>
              <a:t>What does reproduction mean?</a:t>
            </a:r>
          </a:p>
          <a:p>
            <a:pPr marL="171450" indent="-171450">
              <a:buFont typeface="Arial" panose="020B0604020202020204" pitchFamily="34" charset="0"/>
              <a:buChar char="•"/>
              <a:defRPr/>
            </a:pPr>
            <a:r>
              <a:rPr lang="en-GB" dirty="0"/>
              <a:t>How does a sperm meet an egg? </a:t>
            </a:r>
          </a:p>
          <a:p>
            <a:pPr marL="171450" indent="-171450">
              <a:buFont typeface="Arial" panose="020B0604020202020204" pitchFamily="34" charset="0"/>
              <a:buChar char="•"/>
              <a:defRPr/>
            </a:pPr>
            <a:r>
              <a:rPr lang="en-GB" dirty="0"/>
              <a:t>What’s the scientific term for when the sperm meets the egg? </a:t>
            </a:r>
          </a:p>
          <a:p>
            <a:pPr>
              <a:defRPr/>
            </a:pPr>
            <a:r>
              <a:rPr lang="en-GB" dirty="0"/>
              <a:t> </a:t>
            </a:r>
          </a:p>
          <a:p>
            <a:pPr>
              <a:defRPr/>
            </a:pPr>
            <a:r>
              <a:rPr lang="en-GB" b="1" dirty="0"/>
              <a:t>Key Messages </a:t>
            </a:r>
            <a:endParaRPr lang="en-GB" dirty="0"/>
          </a:p>
          <a:p>
            <a:pPr>
              <a:defRPr/>
            </a:pPr>
            <a:r>
              <a:rPr lang="en-GB" dirty="0"/>
              <a:t> </a:t>
            </a:r>
          </a:p>
          <a:p>
            <a:pPr marL="171450" indent="-171450">
              <a:buFont typeface="Arial" panose="020B0604020202020204" pitchFamily="34" charset="0"/>
              <a:buChar char="•"/>
              <a:defRPr/>
            </a:pPr>
            <a:r>
              <a:rPr lang="en-GB" dirty="0"/>
              <a:t>Reproduction means creating new life - for humans that is growing babies. Reproductive organs and genitals can play an important part in reproduction and pregnancy.</a:t>
            </a:r>
          </a:p>
          <a:p>
            <a:pPr marL="171450" indent="-171450">
              <a:buFont typeface="Arial" panose="020B0604020202020204" pitchFamily="34" charset="0"/>
              <a:buChar char="•"/>
              <a:defRPr/>
            </a:pPr>
            <a:r>
              <a:rPr lang="en-GB" dirty="0"/>
              <a:t>In order for someone to get pregnant (start growing a baby inside them) a sperm, from a person’s testicles, needs to meet another person’s egg, released from an ovary. The fertilised egg then travels to the womb and starts growing a baby. </a:t>
            </a:r>
          </a:p>
          <a:p>
            <a:pPr marL="171450" indent="-171450">
              <a:buFont typeface="Arial" panose="020B0604020202020204" pitchFamily="34" charset="0"/>
              <a:buChar char="•"/>
              <a:defRPr/>
            </a:pPr>
            <a:r>
              <a:rPr lang="en-GB" dirty="0"/>
              <a:t>In most cases, the sperm is able to meet the egg through two people having vaginal sex – when a person’s penis is inserted into another person’s vagina. The sperm comes out of the end of the penis and swims to meet the egg. </a:t>
            </a:r>
          </a:p>
          <a:p>
            <a:pPr>
              <a:defRPr/>
            </a:pPr>
            <a:endParaRPr lang="en-GB" altLang="en-US" b="1" dirty="0">
              <a:latin typeface="Arial" panose="020B0604020202020204" pitchFamily="34" charset="0"/>
            </a:endParaRPr>
          </a:p>
        </p:txBody>
      </p:sp>
      <p:sp>
        <p:nvSpPr>
          <p:cNvPr id="29700" name="Slide Number Placeholder 3">
            <a:extLst>
              <a:ext uri="{FF2B5EF4-FFF2-40B4-BE49-F238E27FC236}">
                <a16:creationId xmlns:a16="http://schemas.microsoft.com/office/drawing/2014/main" id="{1112FA48-59CE-455F-AD24-C69F0D304F5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F37DF2D-8FF1-45BA-8BC2-FBC9ABCD1078}" type="slidenum">
              <a:rPr lang="en-US" altLang="en-US" sz="1200">
                <a:solidFill>
                  <a:srgbClr val="000000"/>
                </a:solidFill>
              </a:rPr>
              <a:pPr/>
              <a:t>13</a:t>
            </a:fld>
            <a:endParaRPr lang="en-US" altLang="en-US" sz="120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otes Placeholder 1">
            <a:extLst>
              <a:ext uri="{FF2B5EF4-FFF2-40B4-BE49-F238E27FC236}">
                <a16:creationId xmlns:a16="http://schemas.microsoft.com/office/drawing/2014/main" id="{362FB739-0274-495C-B16D-9ACA067165E5}"/>
              </a:ext>
            </a:extLst>
          </p:cNvPr>
          <p:cNvSpPr>
            <a:spLocks noGrp="1" noChangeArrowheads="1"/>
          </p:cNvSpPr>
          <p:nvPr>
            <p:ph type="body" idx="1"/>
          </p:nvPr>
        </p:nvSpPr>
        <p:spPr/>
        <p:txBody>
          <a:bodyPr/>
          <a:lstStyle/>
          <a:p>
            <a:pPr>
              <a:buFont typeface="Arial" panose="020B0604020202020204" pitchFamily="34" charset="0"/>
              <a:buNone/>
              <a:defRPr/>
            </a:pPr>
            <a:r>
              <a:rPr lang="en-GB" dirty="0"/>
              <a:t>Key Messages </a:t>
            </a:r>
          </a:p>
          <a:p>
            <a:pPr>
              <a:buFont typeface="Arial" panose="020B0604020202020204" pitchFamily="34" charset="0"/>
              <a:buNone/>
              <a:defRPr/>
            </a:pPr>
            <a:endParaRPr lang="en-GB" dirty="0"/>
          </a:p>
          <a:p>
            <a:pPr marL="171450" indent="-171450">
              <a:buFont typeface="Arial" panose="020B0604020202020204" pitchFamily="34" charset="0"/>
              <a:buChar char="•"/>
              <a:defRPr/>
            </a:pPr>
            <a:r>
              <a:rPr lang="en-GB" dirty="0"/>
              <a:t>Reproduction means creating new life - for humans that is growing babies. Reproductive organs and genitals can play an important part in reproduction and pregnancy.</a:t>
            </a:r>
          </a:p>
          <a:p>
            <a:pPr marL="171450" indent="-171450">
              <a:buFont typeface="Arial" panose="020B0604020202020204" pitchFamily="34" charset="0"/>
              <a:buChar char="•"/>
              <a:defRPr/>
            </a:pPr>
            <a:r>
              <a:rPr lang="en-GB" dirty="0"/>
              <a:t>In order for someone to get pregnant (start growing a baby inside them) a sperm, from a person’s testicles, needs to meet another person’s egg, released from an ovary. The fertilised egg then travels to the womb and starts growing a baby. </a:t>
            </a:r>
          </a:p>
          <a:p>
            <a:pPr marL="171450" indent="-171450">
              <a:buFont typeface="Arial" panose="020B0604020202020204" pitchFamily="34" charset="0"/>
              <a:buChar char="•"/>
              <a:defRPr/>
            </a:pPr>
            <a:r>
              <a:rPr lang="en-GB" dirty="0"/>
              <a:t>In most cases, the sperm is able to meet the egg through two people having vaginal sex – when a person’s penis is inserted into another person’s vagina. The sperm comes out of the end of the penis and swims to meet the egg. </a:t>
            </a:r>
          </a:p>
          <a:p>
            <a:pPr>
              <a:defRPr/>
            </a:pPr>
            <a:endParaRPr lang="en-GB" altLang="en-US"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F0BB61A6-EF29-4D61-8514-106A24D502B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5D7F78F-D9C1-448F-83DE-25034D8D06BC}"/>
              </a:ext>
            </a:extLst>
          </p:cNvPr>
          <p:cNvSpPr>
            <a:spLocks noGrp="1"/>
          </p:cNvSpPr>
          <p:nvPr>
            <p:ph type="body" idx="1"/>
          </p:nvPr>
        </p:nvSpPr>
        <p:spPr/>
        <p:txBody>
          <a:bodyPr/>
          <a:lstStyle/>
          <a:p>
            <a:pPr>
              <a:defRPr/>
            </a:pPr>
            <a:r>
              <a:rPr lang="en-GB" b="1" dirty="0"/>
              <a:t>TASK Where do babies come from sort cards.</a:t>
            </a:r>
            <a:endParaRPr lang="en-GB" dirty="0"/>
          </a:p>
          <a:p>
            <a:pPr>
              <a:defRPr/>
            </a:pPr>
            <a:r>
              <a:rPr lang="en-GB" dirty="0"/>
              <a:t> </a:t>
            </a:r>
          </a:p>
          <a:p>
            <a:pPr>
              <a:defRPr/>
            </a:pPr>
            <a:r>
              <a:rPr lang="en-GB" b="1" dirty="0"/>
              <a:t>Method </a:t>
            </a:r>
            <a:endParaRPr lang="en-GB" dirty="0"/>
          </a:p>
          <a:p>
            <a:pPr>
              <a:defRPr/>
            </a:pPr>
            <a:r>
              <a:rPr lang="en-GB" dirty="0"/>
              <a:t> </a:t>
            </a:r>
          </a:p>
          <a:p>
            <a:pPr marL="171450" indent="-171450">
              <a:buFont typeface="Arial" panose="020B0604020202020204" pitchFamily="34" charset="0"/>
              <a:buChar char="•"/>
              <a:defRPr/>
            </a:pPr>
            <a:r>
              <a:rPr lang="en-GB" dirty="0"/>
              <a:t>Facilitator explains we are going to think a bit more about sex and pregnancy.</a:t>
            </a:r>
          </a:p>
          <a:p>
            <a:pPr marL="171450" indent="-171450">
              <a:buFont typeface="Arial" panose="020B0604020202020204" pitchFamily="34" charset="0"/>
              <a:buChar char="•"/>
              <a:defRPr/>
            </a:pPr>
            <a:r>
              <a:rPr lang="en-GB" dirty="0"/>
              <a:t>Facilitator hands out ‘where babies come from sort cards’ and ask the class to get into small groups. </a:t>
            </a:r>
          </a:p>
          <a:p>
            <a:pPr marL="171450" indent="-171450">
              <a:buFont typeface="Arial" panose="020B0604020202020204" pitchFamily="34" charset="0"/>
              <a:buChar char="•"/>
              <a:defRPr/>
            </a:pPr>
            <a:r>
              <a:rPr lang="en-GB" dirty="0"/>
              <a:t>Facilitator allows time for the groups to put the cards in order, and then brings the class back together to check their answers and debrief using questions and key messages. </a:t>
            </a:r>
          </a:p>
          <a:p>
            <a:pPr>
              <a:defRPr/>
            </a:pPr>
            <a:r>
              <a:rPr lang="en-GB" dirty="0"/>
              <a:t> </a:t>
            </a:r>
          </a:p>
          <a:p>
            <a:pPr>
              <a:defRPr/>
            </a:pPr>
            <a:r>
              <a:rPr lang="en-GB" b="1" dirty="0"/>
              <a:t>Key Questions </a:t>
            </a:r>
            <a:endParaRPr lang="en-GB" dirty="0"/>
          </a:p>
          <a:p>
            <a:pPr>
              <a:defRPr/>
            </a:pPr>
            <a:r>
              <a:rPr lang="en-GB" dirty="0"/>
              <a:t> </a:t>
            </a:r>
          </a:p>
          <a:p>
            <a:pPr marL="171450" indent="-171450">
              <a:buFont typeface="Arial" panose="020B0604020202020204" pitchFamily="34" charset="0"/>
              <a:buChar char="•"/>
              <a:defRPr/>
            </a:pPr>
            <a:r>
              <a:rPr lang="en-GB" dirty="0"/>
              <a:t>How does a sperm meet an egg? </a:t>
            </a:r>
          </a:p>
          <a:p>
            <a:pPr marL="171450" indent="-171450">
              <a:buFont typeface="Arial" panose="020B0604020202020204" pitchFamily="34" charset="0"/>
              <a:buChar char="•"/>
              <a:defRPr/>
            </a:pPr>
            <a:r>
              <a:rPr lang="en-GB" dirty="0"/>
              <a:t>What’s the scientific term for when the sperm meets the egg? </a:t>
            </a:r>
          </a:p>
          <a:p>
            <a:pPr marL="171450" indent="-171450">
              <a:buFont typeface="Arial" panose="020B0604020202020204" pitchFamily="34" charset="0"/>
              <a:buChar char="•"/>
              <a:defRPr/>
            </a:pPr>
            <a:r>
              <a:rPr lang="en-GB" dirty="0"/>
              <a:t>For how long does a baby usually grow in the womb? </a:t>
            </a:r>
          </a:p>
          <a:p>
            <a:pPr marL="171450" indent="-171450">
              <a:buFont typeface="Arial" panose="020B0604020202020204" pitchFamily="34" charset="0"/>
              <a:buChar char="•"/>
              <a:defRPr/>
            </a:pPr>
            <a:r>
              <a:rPr lang="en-GB" dirty="0"/>
              <a:t>Is making a baby the only reason for people to have sex? </a:t>
            </a:r>
          </a:p>
          <a:p>
            <a:pPr marL="171450" indent="-171450">
              <a:buFont typeface="Arial" panose="020B0604020202020204" pitchFamily="34" charset="0"/>
              <a:buChar char="•"/>
              <a:defRPr/>
            </a:pPr>
            <a:r>
              <a:rPr lang="en-GB" dirty="0"/>
              <a:t>Is having vaginal sex the only way to have children? </a:t>
            </a:r>
          </a:p>
          <a:p>
            <a:pPr marL="171450" indent="-171450">
              <a:buFont typeface="Arial" panose="020B0604020202020204" pitchFamily="34" charset="0"/>
              <a:buChar char="•"/>
              <a:defRPr/>
            </a:pPr>
            <a:r>
              <a:rPr lang="en-GB" dirty="0"/>
              <a:t>Are there different types of families?</a:t>
            </a:r>
          </a:p>
          <a:p>
            <a:pPr marL="171450" indent="-171450">
              <a:buFont typeface="Arial" panose="020B0604020202020204" pitchFamily="34" charset="0"/>
              <a:buChar char="•"/>
              <a:defRPr/>
            </a:pPr>
            <a:r>
              <a:rPr lang="en-GB" dirty="0"/>
              <a:t>Is it only men and women who have sex together? </a:t>
            </a:r>
          </a:p>
          <a:p>
            <a:pPr>
              <a:defRPr/>
            </a:pPr>
            <a:r>
              <a:rPr lang="en-GB" dirty="0"/>
              <a:t> </a:t>
            </a:r>
          </a:p>
          <a:p>
            <a:pPr>
              <a:defRPr/>
            </a:pPr>
            <a:r>
              <a:rPr lang="en-GB" b="1" dirty="0"/>
              <a:t>Key Messages </a:t>
            </a:r>
            <a:endParaRPr lang="en-GB" dirty="0"/>
          </a:p>
          <a:p>
            <a:pPr>
              <a:defRPr/>
            </a:pPr>
            <a:r>
              <a:rPr lang="en-GB" dirty="0"/>
              <a:t> </a:t>
            </a:r>
          </a:p>
          <a:p>
            <a:pPr marL="171450" indent="-171450">
              <a:buFont typeface="Arial" panose="020B0604020202020204" pitchFamily="34" charset="0"/>
              <a:buChar char="•"/>
              <a:defRPr/>
            </a:pPr>
            <a:r>
              <a:rPr lang="en-GB" dirty="0"/>
              <a:t>In order for someone to get pregnant (start growing a baby inside them) a sperm, from a person’s testicles, needs to meet another person’s egg, released from an ovary. The fertilised egg then travels to the womb and starts growing a baby. </a:t>
            </a:r>
          </a:p>
          <a:p>
            <a:pPr marL="171450" indent="-171450">
              <a:buFont typeface="Arial" panose="020B0604020202020204" pitchFamily="34" charset="0"/>
              <a:buChar char="•"/>
              <a:defRPr/>
            </a:pPr>
            <a:r>
              <a:rPr lang="en-GB" dirty="0"/>
              <a:t>In most cases, the sperm is able to meet the egg through two people having vaginal sex – when a person’s penis is inserted into another person’s vagina. The sperm comes out of the end of the penis and swims to meet the egg. </a:t>
            </a:r>
          </a:p>
          <a:p>
            <a:pPr marL="171450" indent="-171450">
              <a:buFont typeface="Arial" panose="020B0604020202020204" pitchFamily="34" charset="0"/>
              <a:buChar char="•"/>
              <a:defRPr/>
            </a:pPr>
            <a:r>
              <a:rPr lang="en-GB" dirty="0"/>
              <a:t>Sex should only happen between adults and should feel pleasurable for both people. No one should ever be forced or made to have sex. This is against the law and wrong. People may wish to have sex without getting pregnant because it feels nice. They can use something called contraception to stop pregnancy happening. </a:t>
            </a:r>
          </a:p>
          <a:p>
            <a:pPr marL="171450" indent="-171450">
              <a:buFont typeface="Arial" panose="020B0604020202020204" pitchFamily="34" charset="0"/>
              <a:buChar char="•"/>
              <a:defRPr/>
            </a:pPr>
            <a:r>
              <a:rPr lang="en-GB" dirty="0"/>
              <a:t>The baby grows for nine months in the person’s womb until they are born.</a:t>
            </a:r>
          </a:p>
          <a:p>
            <a:pPr marL="171450" indent="-171450">
              <a:buFont typeface="Arial" panose="020B0604020202020204" pitchFamily="34" charset="0"/>
              <a:buChar char="•"/>
              <a:defRPr/>
            </a:pPr>
            <a:r>
              <a:rPr lang="en-GB" dirty="0"/>
              <a:t>Some people can’t get pregnant through having sex or do not want to have a family this way. They might choose to adopt a child (legally make a child a member of their family because they can’t be looked after by their biological family). They also might choose to have help from doctors to become pregnant. </a:t>
            </a:r>
          </a:p>
          <a:p>
            <a:pPr marL="171450" indent="-171450">
              <a:buFont typeface="Arial" panose="020B0604020202020204" pitchFamily="34" charset="0"/>
              <a:buChar char="•"/>
              <a:defRPr/>
            </a:pPr>
            <a:r>
              <a:rPr lang="en-GB" dirty="0"/>
              <a:t>People don’t start making sperm or releasing eggs until puberty, which we are going to learn more about in the next lesson. </a:t>
            </a:r>
          </a:p>
          <a:p>
            <a:pPr>
              <a:defRPr/>
            </a:pPr>
            <a:endParaRPr lang="en-GB" dirty="0"/>
          </a:p>
        </p:txBody>
      </p:sp>
      <p:sp>
        <p:nvSpPr>
          <p:cNvPr id="33796" name="Slide Number Placeholder 3">
            <a:extLst>
              <a:ext uri="{FF2B5EF4-FFF2-40B4-BE49-F238E27FC236}">
                <a16:creationId xmlns:a16="http://schemas.microsoft.com/office/drawing/2014/main" id="{FF1F00FB-1636-46A2-A614-C0934B25404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E768F2-EFAB-45F8-8788-E4F3E9B819BF}" type="slidenum">
              <a:rPr lang="en-US" altLang="en-US" sz="1200"/>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otes Placeholder 1">
            <a:extLst>
              <a:ext uri="{FF2B5EF4-FFF2-40B4-BE49-F238E27FC236}">
                <a16:creationId xmlns:a16="http://schemas.microsoft.com/office/drawing/2014/main" id="{C78FA0B7-E855-443C-9F55-B3F0473863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a:latin typeface="Arial" panose="020B0604020202020204" pitchFamily="34" charset="0"/>
              </a:rPr>
              <a:t>Explain that actually most of the time people have sex for pleasure and as a way of expressing their feelings for someone who they are very close to. </a:t>
            </a:r>
          </a:p>
          <a:p>
            <a:endParaRPr lang="en-GB" altLang="en-US">
              <a:latin typeface="Arial" panose="020B0604020202020204" pitchFamily="34" charset="0"/>
            </a:endParaRPr>
          </a:p>
          <a:p>
            <a:endParaRPr lang="en-GB" altLang="en-US">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0CD1C71-AC7A-469D-9725-108C9BDEEFF2}"/>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D94C7173-6B56-4EFF-B2BB-F8E7997365E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171450" indent="-171450">
              <a:buFontTx/>
              <a:buChar char="•"/>
            </a:pPr>
            <a:endParaRPr lang="en-GB" altLang="en-US">
              <a:latin typeface="Arial" panose="020B0604020202020204" pitchFamily="34" charset="0"/>
            </a:endParaRPr>
          </a:p>
        </p:txBody>
      </p:sp>
      <p:sp>
        <p:nvSpPr>
          <p:cNvPr id="37892" name="Slide Number Placeholder 3">
            <a:extLst>
              <a:ext uri="{FF2B5EF4-FFF2-40B4-BE49-F238E27FC236}">
                <a16:creationId xmlns:a16="http://schemas.microsoft.com/office/drawing/2014/main" id="{87D9FB5A-64B6-4FB2-8479-B9579A09318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CD4EC4-56EE-40F6-B125-4DFDAF4623B1}" type="slidenum">
              <a:rPr lang="en-US" altLang="en-US" sz="1200"/>
              <a:pPr/>
              <a:t>17</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D0B66695-73D5-4006-84A7-B646A7DE2B07}"/>
              </a:ext>
            </a:extLst>
          </p:cNvPr>
          <p:cNvSpPr>
            <a:spLocks noGrp="1" noRot="1" noChangeAspect="1" noChangeArrowheads="1" noTextEdit="1"/>
          </p:cNvSpPr>
          <p:nvPr>
            <p:ph type="sldImg"/>
          </p:nvPr>
        </p:nvSpPr>
        <p:spPr>
          <a:ln/>
        </p:spPr>
      </p:sp>
      <p:sp>
        <p:nvSpPr>
          <p:cNvPr id="39939" name="Notes Placeholder 2">
            <a:extLst>
              <a:ext uri="{FF2B5EF4-FFF2-40B4-BE49-F238E27FC236}">
                <a16:creationId xmlns:a16="http://schemas.microsoft.com/office/drawing/2014/main" id="{BA54C00C-5BC8-4E47-83B9-255A139303A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a:latin typeface="Arial" panose="020B0604020202020204" pitchFamily="34" charset="0"/>
              </a:rPr>
              <a:t>Key Message </a:t>
            </a:r>
          </a:p>
          <a:p>
            <a:r>
              <a:rPr lang="en-GB" altLang="en-US">
                <a:latin typeface="Arial" panose="020B0604020202020204" pitchFamily="34" charset="0"/>
              </a:rPr>
              <a:t>Some people can’t get pregnant through having sex or do not want to have a family this way. They might choose to adopt a child (legally make a child a member of their family because they can’t be looked after by their biological family). They also might choose to have help from doctors to become pregnant. </a:t>
            </a:r>
          </a:p>
          <a:p>
            <a:endParaRPr lang="en-GB" altLang="en-US">
              <a:latin typeface="Arial" panose="020B0604020202020204" pitchFamily="34" charset="0"/>
            </a:endParaRPr>
          </a:p>
          <a:p>
            <a:r>
              <a:rPr lang="en-GB" altLang="en-US">
                <a:latin typeface="Arial" panose="020B0604020202020204" pitchFamily="34" charset="0"/>
              </a:rPr>
              <a:t>Discuss some of the reasons people might not want / be able to have children at particular moments in their lives: studying, getting to know each other still, have already had children and don’t want any more, or may not be able to have any more etc. But they may still want to have a sexual relationship with their partner</a:t>
            </a:r>
          </a:p>
          <a:p>
            <a:endParaRPr lang="en-GB" altLang="en-US">
              <a:latin typeface="Arial" panose="020B0604020202020204" pitchFamily="34" charset="0"/>
            </a:endParaRPr>
          </a:p>
          <a:p>
            <a:r>
              <a:rPr lang="en-GB" altLang="en-US">
                <a:latin typeface="Arial" panose="020B0604020202020204" pitchFamily="34" charset="0"/>
              </a:rPr>
              <a:t>Remember that families come in all different shapes and sizes. Some people might have two mums, two dads, a single parent, live with their wider family, or foster parents. </a:t>
            </a:r>
          </a:p>
          <a:p>
            <a:endParaRPr lang="en-GB" altLang="en-US">
              <a:latin typeface="Arial" panose="020B0604020202020204" pitchFamily="34" charset="0"/>
            </a:endParaRPr>
          </a:p>
        </p:txBody>
      </p:sp>
      <p:sp>
        <p:nvSpPr>
          <p:cNvPr id="39940" name="Slide Number Placeholder 3">
            <a:extLst>
              <a:ext uri="{FF2B5EF4-FFF2-40B4-BE49-F238E27FC236}">
                <a16:creationId xmlns:a16="http://schemas.microsoft.com/office/drawing/2014/main" id="{40C66833-D8AC-45C1-A442-9876B497012B}"/>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228DB7-7061-4F11-B878-3D12BD013773}" type="slidenum">
              <a:rPr lang="en-US" altLang="en-US" sz="1200"/>
              <a:pPr/>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D3F4B19C-4A37-4272-A141-E50FE1829DCF}"/>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718E21DB-1F6A-4808-AFFA-1CD295CD1C8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41988" name="Slide Number Placeholder 3">
            <a:extLst>
              <a:ext uri="{FF2B5EF4-FFF2-40B4-BE49-F238E27FC236}">
                <a16:creationId xmlns:a16="http://schemas.microsoft.com/office/drawing/2014/main" id="{19ECB431-9BA3-4A3F-804A-95520E04AC5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D74F28-E272-4679-A8A2-3895A303B291}" type="slidenum">
              <a:rPr lang="en-US" altLang="en-US" sz="1200"/>
              <a:pPr/>
              <a:t>19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7914A56-96E8-4295-9645-9C91D0C4C7D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4310BE54-C616-4B8B-84E6-577C3ECF0A12}"/>
              </a:ext>
            </a:extLst>
          </p:cNvPr>
          <p:cNvSpPr>
            <a:spLocks noGrp="1"/>
          </p:cNvSpPr>
          <p:nvPr>
            <p:ph type="body" idx="1"/>
          </p:nvPr>
        </p:nvSpPr>
        <p:spPr/>
        <p:txBody>
          <a:bodyPr/>
          <a:lstStyle/>
          <a:p>
            <a:pPr>
              <a:defRPr/>
            </a:pPr>
            <a:r>
              <a:rPr lang="en-GB" altLang="en-US" dirty="0">
                <a:latin typeface="Arial" panose="020B0604020202020204" pitchFamily="34" charset="0"/>
              </a:rPr>
              <a:t>Introduce Brook – some suggestions below</a:t>
            </a:r>
          </a:p>
          <a:p>
            <a:pPr>
              <a:defRPr/>
            </a:pPr>
            <a:endParaRPr lang="en-GB" altLang="en-US" dirty="0">
              <a:latin typeface="Arial" panose="020B0604020202020204" pitchFamily="34" charset="0"/>
            </a:endParaRPr>
          </a:p>
          <a:p>
            <a:pPr>
              <a:defRPr/>
            </a:pPr>
            <a:r>
              <a:rPr lang="en-GB" altLang="en-US" dirty="0">
                <a:latin typeface="Arial" panose="020B0604020202020204" pitchFamily="34" charset="0"/>
              </a:rPr>
              <a:t>Brook is a charity which supports young people to have healthy lives. We provide help and support to young people with problems and questions about their bodies and in their relationships. </a:t>
            </a:r>
          </a:p>
          <a:p>
            <a:pPr>
              <a:defRPr/>
            </a:pPr>
            <a:endParaRPr lang="en-GB" altLang="en-US" dirty="0">
              <a:latin typeface="Arial" panose="020B0604020202020204" pitchFamily="34" charset="0"/>
            </a:endParaRPr>
          </a:p>
          <a:p>
            <a:pPr>
              <a:defRPr/>
            </a:pPr>
            <a:r>
              <a:rPr lang="en-GB" altLang="en-US" dirty="0">
                <a:latin typeface="Arial" panose="020B0604020202020204" pitchFamily="34" charset="0"/>
              </a:rPr>
              <a:t>We provide education sessions, like this one to give you information which will be useful in your lives now and in the future. </a:t>
            </a:r>
          </a:p>
          <a:p>
            <a:pPr>
              <a:defRPr/>
            </a:pPr>
            <a:endParaRPr lang="en-GB" altLang="en-US" dirty="0">
              <a:latin typeface="Arial" panose="020B0604020202020204" pitchFamily="34" charset="0"/>
            </a:endParaRPr>
          </a:p>
          <a:p>
            <a:pPr>
              <a:defRPr/>
            </a:pPr>
            <a:r>
              <a:rPr lang="en-GB" altLang="en-US" dirty="0">
                <a:latin typeface="Arial" panose="020B0604020202020204" pitchFamily="34" charset="0"/>
              </a:rPr>
              <a:t>Cover if appropriate for the group: </a:t>
            </a:r>
          </a:p>
          <a:p>
            <a:pPr>
              <a:defRPr/>
            </a:pPr>
            <a:endParaRPr lang="en-GB" altLang="en-US" dirty="0">
              <a:latin typeface="Arial" panose="020B0604020202020204" pitchFamily="34" charset="0"/>
            </a:endParaRPr>
          </a:p>
          <a:p>
            <a:pPr>
              <a:defRPr/>
            </a:pPr>
            <a:r>
              <a:rPr lang="en-GB" altLang="en-US" dirty="0">
                <a:latin typeface="Arial" panose="020B0604020202020204" pitchFamily="34" charset="0"/>
              </a:rPr>
              <a:t>Our values are:</a:t>
            </a:r>
          </a:p>
          <a:p>
            <a:pPr marL="171450" indent="-171450">
              <a:buFont typeface="Arial" panose="020B0604020202020204" pitchFamily="34" charset="0"/>
              <a:buChar char="•"/>
              <a:defRPr/>
            </a:pPr>
            <a:r>
              <a:rPr lang="en-GB" altLang="en-US" dirty="0">
                <a:latin typeface="Arial" panose="020B0604020202020204" pitchFamily="34" charset="0"/>
              </a:rPr>
              <a:t>To be </a:t>
            </a:r>
            <a:r>
              <a:rPr lang="en-GB" altLang="en-US" b="1" dirty="0">
                <a:latin typeface="Arial" panose="020B0604020202020204" pitchFamily="34" charset="0"/>
              </a:rPr>
              <a:t>collaborative</a:t>
            </a:r>
            <a:r>
              <a:rPr lang="en-GB" altLang="en-US" dirty="0">
                <a:latin typeface="Arial" panose="020B0604020202020204" pitchFamily="34" charset="0"/>
              </a:rPr>
              <a:t> – We want to work with young people and that young people should be at the centre of decisions that affect them</a:t>
            </a:r>
          </a:p>
          <a:p>
            <a:pPr marL="171450" indent="-171450">
              <a:buFont typeface="Arial" panose="020B0604020202020204" pitchFamily="34" charset="0"/>
              <a:buChar char="•"/>
              <a:defRPr/>
            </a:pPr>
            <a:r>
              <a:rPr lang="en-GB" altLang="en-US" dirty="0">
                <a:latin typeface="Arial" panose="020B0604020202020204" pitchFamily="34" charset="0"/>
              </a:rPr>
              <a:t>To be </a:t>
            </a:r>
            <a:r>
              <a:rPr lang="en-GB" altLang="en-US" b="1" dirty="0">
                <a:latin typeface="Arial" panose="020B0604020202020204" pitchFamily="34" charset="0"/>
              </a:rPr>
              <a:t>courageous - </a:t>
            </a:r>
            <a:r>
              <a:rPr lang="en-GB" altLang="en-US" dirty="0">
                <a:latin typeface="Arial" panose="020B0604020202020204" pitchFamily="34" charset="0"/>
              </a:rPr>
              <a:t>We push the boundaries when fighting for change, supporting young people to build a society where people are free to explore their identities without stigma.</a:t>
            </a:r>
          </a:p>
          <a:p>
            <a:pPr marL="171450" indent="-171450">
              <a:buFont typeface="Arial" panose="020B0604020202020204" pitchFamily="34" charset="0"/>
              <a:buChar char="•"/>
              <a:defRPr/>
            </a:pPr>
            <a:r>
              <a:rPr lang="en-GB" altLang="en-US" dirty="0">
                <a:latin typeface="Arial" panose="020B0604020202020204" pitchFamily="34" charset="0"/>
              </a:rPr>
              <a:t>To be </a:t>
            </a:r>
            <a:r>
              <a:rPr lang="en-GB" altLang="en-US" b="1" dirty="0">
                <a:latin typeface="Arial" panose="020B0604020202020204" pitchFamily="34" charset="0"/>
              </a:rPr>
              <a:t>Trailblazing - </a:t>
            </a:r>
            <a:r>
              <a:rPr lang="en-GB" altLang="en-US" dirty="0">
                <a:latin typeface="Arial" panose="020B0604020202020204" pitchFamily="34" charset="0"/>
              </a:rPr>
              <a:t>Since 1964 we have championed the pioneering spirit of our founder, leading the way in meeting the ever-changing needs of young people. </a:t>
            </a:r>
          </a:p>
          <a:p>
            <a:pPr marL="171450" indent="-171450">
              <a:buFont typeface="Arial" panose="020B0604020202020204" pitchFamily="34" charset="0"/>
              <a:buChar char="•"/>
              <a:defRPr/>
            </a:pPr>
            <a:r>
              <a:rPr lang="en-GB" altLang="en-US" dirty="0">
                <a:latin typeface="Arial" panose="020B0604020202020204" pitchFamily="34" charset="0"/>
              </a:rPr>
              <a:t>To be </a:t>
            </a:r>
            <a:r>
              <a:rPr lang="en-GB" altLang="en-US" b="1" dirty="0">
                <a:latin typeface="Arial" panose="020B0604020202020204" pitchFamily="34" charset="0"/>
              </a:rPr>
              <a:t>Trustworthy- </a:t>
            </a:r>
            <a:r>
              <a:rPr lang="en-GB" altLang="en-US" dirty="0">
                <a:latin typeface="Arial" panose="020B0604020202020204" pitchFamily="34" charset="0"/>
              </a:rPr>
              <a:t>Young people can feel safe to speak freely about the issues that affect them.</a:t>
            </a:r>
          </a:p>
          <a:p>
            <a:pPr>
              <a:defRPr/>
            </a:pPr>
            <a:r>
              <a:rPr lang="en-GB" altLang="en-US" dirty="0">
                <a:latin typeface="Arial" panose="020B0604020202020204" pitchFamily="34" charset="0"/>
              </a:rPr>
              <a:t>https://www.brook.org.uk/wp-content/uploads/2020/06/BR_SR_FINAL_DIGITAL.pdf</a:t>
            </a:r>
          </a:p>
          <a:p>
            <a:pPr>
              <a:defRPr/>
            </a:pPr>
            <a:endParaRPr lang="en-GB" dirty="0"/>
          </a:p>
        </p:txBody>
      </p:sp>
      <p:sp>
        <p:nvSpPr>
          <p:cNvPr id="9220" name="Slide Number Placeholder 3">
            <a:extLst>
              <a:ext uri="{FF2B5EF4-FFF2-40B4-BE49-F238E27FC236}">
                <a16:creationId xmlns:a16="http://schemas.microsoft.com/office/drawing/2014/main" id="{4BA02D03-46D7-4207-8B11-8BBCF44EC82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DAFF5E0-55ED-4C9B-AEF7-3AA29A5817FD}" type="slidenum">
              <a:rPr lang="en-US" altLang="en-US" sz="1200"/>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17F4519-DA83-4C19-8FD6-D8A5640DE932}"/>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622C2F4D-DC14-44A7-A80E-D45EC552F9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a:latin typeface="Arial" panose="020B0604020202020204" pitchFamily="34" charset="0"/>
            </a:endParaRPr>
          </a:p>
        </p:txBody>
      </p:sp>
      <p:sp>
        <p:nvSpPr>
          <p:cNvPr id="45060" name="Slide Number Placeholder 3">
            <a:extLst>
              <a:ext uri="{FF2B5EF4-FFF2-40B4-BE49-F238E27FC236}">
                <a16:creationId xmlns:a16="http://schemas.microsoft.com/office/drawing/2014/main" id="{B31366AF-4432-4FFE-AAB5-198DB672DDD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DF04781-73F7-4CAC-B2A4-A66EC119B13D}" type="slidenum">
              <a:rPr lang="en-US" altLang="en-US" sz="1200"/>
              <a:pPr/>
              <a:t>21</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7A15049C-D45D-4CF1-8411-C5CF8639E407}"/>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A0373945-AAB3-4E8B-BE07-2CEC8C14FAD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a:latin typeface="Arial" panose="020B0604020202020204" pitchFamily="34" charset="0"/>
              </a:rPr>
              <a:t>TASK - </a:t>
            </a:r>
            <a:r>
              <a:rPr lang="en-GB" altLang="en-US">
                <a:latin typeface="Arial" panose="020B0604020202020204" pitchFamily="34" charset="0"/>
              </a:rPr>
              <a:t>Create a Brook Space – Group agreement/ Group Rules – adapt to be appropriate for the age group</a:t>
            </a:r>
          </a:p>
          <a:p>
            <a:endParaRPr lang="en-GB" altLang="en-US">
              <a:latin typeface="Arial" panose="020B0604020202020204" pitchFamily="34" charset="0"/>
            </a:endParaRPr>
          </a:p>
          <a:p>
            <a:r>
              <a:rPr lang="en-GB" altLang="en-US">
                <a:latin typeface="Arial" panose="020B0604020202020204" pitchFamily="34" charset="0"/>
              </a:rPr>
              <a:t>If time allows ask the group for suggestions for a group agreement </a:t>
            </a:r>
          </a:p>
        </p:txBody>
      </p:sp>
      <p:sp>
        <p:nvSpPr>
          <p:cNvPr id="11268" name="Slide Number Placeholder 3">
            <a:extLst>
              <a:ext uri="{FF2B5EF4-FFF2-40B4-BE49-F238E27FC236}">
                <a16:creationId xmlns:a16="http://schemas.microsoft.com/office/drawing/2014/main" id="{071C2B4F-6EDE-48D6-A4CF-9BBECD69806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B24BA4-31AC-4BD2-A6CD-674D4620397F}" type="slidenum">
              <a:rPr lang="en-US" altLang="en-US" sz="1200"/>
              <a:pPr/>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91ED0B87-7FE7-4714-9681-9CA0C9DD518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B7AFE8BD-69C6-4C7F-805B-4563CDE274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b="1">
                <a:latin typeface="Arial" panose="020B0604020202020204" pitchFamily="34" charset="0"/>
              </a:rPr>
              <a:t>Facilitator runs through </a:t>
            </a:r>
            <a:endParaRPr lang="en-GB" altLang="en-US">
              <a:latin typeface="Arial" panose="020B0604020202020204" pitchFamily="34" charset="0"/>
            </a:endParaRPr>
          </a:p>
          <a:p>
            <a:endParaRPr lang="en-GB" altLang="en-US">
              <a:latin typeface="Arial" panose="020B0604020202020204" pitchFamily="34" charset="0"/>
            </a:endParaRPr>
          </a:p>
          <a:p>
            <a:r>
              <a:rPr lang="en-GB" altLang="en-US">
                <a:latin typeface="Arial" panose="020B0604020202020204" pitchFamily="34" charset="0"/>
              </a:rPr>
              <a:t>Don’t worry if your not sure what some of these words mean – that’s what we are going to talk about today </a:t>
            </a:r>
          </a:p>
          <a:p>
            <a:endParaRPr lang="en-GB" altLang="en-US">
              <a:latin typeface="Arial" panose="020B0604020202020204" pitchFamily="34" charset="0"/>
            </a:endParaRPr>
          </a:p>
          <a:p>
            <a:r>
              <a:rPr lang="en-GB" altLang="en-US">
                <a:latin typeface="Arial" panose="020B0604020202020204" pitchFamily="34" charset="0"/>
              </a:rPr>
              <a:t>Explain that we are going to talk about our bodies and reproduction.</a:t>
            </a:r>
          </a:p>
        </p:txBody>
      </p:sp>
      <p:sp>
        <p:nvSpPr>
          <p:cNvPr id="13316" name="Slide Number Placeholder 3">
            <a:extLst>
              <a:ext uri="{FF2B5EF4-FFF2-40B4-BE49-F238E27FC236}">
                <a16:creationId xmlns:a16="http://schemas.microsoft.com/office/drawing/2014/main" id="{8530495E-23EC-4B47-BCF1-0BF549D77FF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173D274-E3DD-4197-A35F-150B46F3C6BA}" type="slidenum">
              <a:rPr lang="en-US" altLang="en-US" sz="1200"/>
              <a:pPr/>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4ED1057-4202-418C-9A69-579E71B9F1A9}"/>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9B30F988-D8EB-4623-A0B4-BEFF1EB8C47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dirty="0">
                <a:latin typeface="Arial" panose="020B0604020202020204" pitchFamily="34" charset="0"/>
              </a:rPr>
              <a:t>TASK – </a:t>
            </a:r>
          </a:p>
          <a:p>
            <a:r>
              <a:rPr lang="en-GB" altLang="en-US" b="1" dirty="0">
                <a:latin typeface="Arial" panose="020B0604020202020204" pitchFamily="34" charset="0"/>
              </a:rPr>
              <a:t>What do we call…?</a:t>
            </a:r>
          </a:p>
          <a:p>
            <a:endParaRPr lang="en-GB" altLang="en-US" b="1" dirty="0">
              <a:latin typeface="Arial" panose="020B0604020202020204" pitchFamily="34" charset="0"/>
            </a:endParaRPr>
          </a:p>
          <a:p>
            <a:r>
              <a:rPr lang="en-GB" altLang="en-US" b="1" dirty="0">
                <a:latin typeface="Arial" panose="020B0604020202020204" pitchFamily="34" charset="0"/>
              </a:rPr>
              <a:t>Method</a:t>
            </a:r>
          </a:p>
          <a:p>
            <a:endParaRPr lang="en-GB" altLang="en-US" b="1" dirty="0">
              <a:latin typeface="Arial" panose="020B0604020202020204" pitchFamily="34" charset="0"/>
            </a:endParaRPr>
          </a:p>
          <a:p>
            <a:r>
              <a:rPr lang="en-GB" altLang="en-US" b="1" dirty="0">
                <a:latin typeface="Arial" panose="020B0604020202020204" pitchFamily="34" charset="0"/>
              </a:rPr>
              <a:t>•	</a:t>
            </a:r>
            <a:r>
              <a:rPr lang="en-GB" altLang="en-US" dirty="0">
                <a:latin typeface="Arial" panose="020B0604020202020204" pitchFamily="34" charset="0"/>
              </a:rPr>
              <a:t>Facilitator asks the group to think of all the words and names they have heard the area in between someone’s legs called. You may need to state no swear words/ offensive terms for particular groups. </a:t>
            </a:r>
          </a:p>
          <a:p>
            <a:r>
              <a:rPr lang="en-GB" altLang="en-US" dirty="0">
                <a:latin typeface="Arial" panose="020B0604020202020204" pitchFamily="34" charset="0"/>
              </a:rPr>
              <a:t>•	Facilitator can choose to ask group to anonymously write these on stick it notes, then stick them on a wall or just call them out. </a:t>
            </a:r>
          </a:p>
          <a:p>
            <a:r>
              <a:rPr lang="en-GB" altLang="en-US" dirty="0">
                <a:latin typeface="Arial" panose="020B0604020202020204" pitchFamily="34" charset="0"/>
              </a:rPr>
              <a:t>•	Facilitator debriefs, explaining that we are allowed to have different words for our own bodies but it’s important to know the correct names too. We also shouldn’t use offensive words for parts of the body.</a:t>
            </a:r>
          </a:p>
          <a:p>
            <a:endParaRPr lang="en-GB" altLang="en-US" b="1" dirty="0">
              <a:latin typeface="Arial" panose="020B0604020202020204" pitchFamily="34" charset="0"/>
            </a:endParaRPr>
          </a:p>
          <a:p>
            <a:r>
              <a:rPr lang="en-GB" altLang="en-US" b="1" dirty="0">
                <a:latin typeface="Arial" panose="020B0604020202020204" pitchFamily="34" charset="0"/>
              </a:rPr>
              <a:t>Questions </a:t>
            </a:r>
          </a:p>
          <a:p>
            <a:endParaRPr lang="en-GB" altLang="en-US" b="1" dirty="0">
              <a:latin typeface="Arial" panose="020B0604020202020204" pitchFamily="34" charset="0"/>
            </a:endParaRPr>
          </a:p>
          <a:p>
            <a:r>
              <a:rPr lang="en-GB" altLang="en-US" b="1" dirty="0">
                <a:latin typeface="Arial" panose="020B0604020202020204" pitchFamily="34" charset="0"/>
              </a:rPr>
              <a:t>•	</a:t>
            </a:r>
            <a:r>
              <a:rPr lang="en-GB" altLang="en-US" dirty="0">
                <a:latin typeface="Arial" panose="020B0604020202020204" pitchFamily="34" charset="0"/>
              </a:rPr>
              <a:t>What is the name for the area between a person’s legs? </a:t>
            </a:r>
          </a:p>
          <a:p>
            <a:r>
              <a:rPr lang="en-GB" altLang="en-US" dirty="0">
                <a:latin typeface="Arial" panose="020B0604020202020204" pitchFamily="34" charset="0"/>
              </a:rPr>
              <a:t>•	Is it rude to know about your body? </a:t>
            </a:r>
          </a:p>
          <a:p>
            <a:r>
              <a:rPr lang="en-GB" altLang="en-US" dirty="0">
                <a:latin typeface="Arial" panose="020B0604020202020204" pitchFamily="34" charset="0"/>
              </a:rPr>
              <a:t>•	Does it feel awkward talking about genitals? Why? </a:t>
            </a:r>
          </a:p>
          <a:p>
            <a:endParaRPr lang="en-GB" altLang="en-US" b="1" dirty="0">
              <a:latin typeface="Arial" panose="020B0604020202020204" pitchFamily="34" charset="0"/>
            </a:endParaRPr>
          </a:p>
          <a:p>
            <a:r>
              <a:rPr lang="en-GB" altLang="en-US" b="1" dirty="0">
                <a:latin typeface="Arial" panose="020B0604020202020204" pitchFamily="34" charset="0"/>
              </a:rPr>
              <a:t>Key Messages </a:t>
            </a:r>
          </a:p>
          <a:p>
            <a:endParaRPr lang="en-GB" altLang="en-US" b="1" dirty="0">
              <a:latin typeface="Arial" panose="020B0604020202020204" pitchFamily="34" charset="0"/>
            </a:endParaRPr>
          </a:p>
          <a:p>
            <a:r>
              <a:rPr lang="en-GB" altLang="en-US" b="1" dirty="0">
                <a:latin typeface="Arial" panose="020B0604020202020204" pitchFamily="34" charset="0"/>
              </a:rPr>
              <a:t>•	</a:t>
            </a:r>
            <a:r>
              <a:rPr lang="en-GB" altLang="en-US" dirty="0">
                <a:latin typeface="Arial" panose="020B0604020202020204" pitchFamily="34" charset="0"/>
              </a:rPr>
              <a:t>Everyone has genitals on their body, in between their legs. Sometimes these are called private parts or other nick names. It is important to know the correct words for these parts of the body so we can tell someone if we need help or have questions.  </a:t>
            </a:r>
          </a:p>
          <a:p>
            <a:r>
              <a:rPr lang="en-GB" altLang="en-US" dirty="0">
                <a:latin typeface="Arial" panose="020B0604020202020204" pitchFamily="34" charset="0"/>
              </a:rPr>
              <a:t>•	</a:t>
            </a:r>
            <a:endParaRPr lang="en-GB" altLang="en-US" b="1" dirty="0">
              <a:latin typeface="Arial" panose="020B0604020202020204" pitchFamily="34" charset="0"/>
            </a:endParaRPr>
          </a:p>
        </p:txBody>
      </p:sp>
      <p:sp>
        <p:nvSpPr>
          <p:cNvPr id="15364" name="Slide Number Placeholder 3">
            <a:extLst>
              <a:ext uri="{FF2B5EF4-FFF2-40B4-BE49-F238E27FC236}">
                <a16:creationId xmlns:a16="http://schemas.microsoft.com/office/drawing/2014/main" id="{4C075CB4-E20A-4977-A350-629F1122BE0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1C24DCD-6767-40C5-939E-F3027E0BD414}" type="slidenum">
              <a:rPr lang="en-US" altLang="en-US" sz="1200">
                <a:solidFill>
                  <a:srgbClr val="000000"/>
                </a:solidFill>
              </a:rPr>
              <a:pPr/>
              <a:t>5</a:t>
            </a:fld>
            <a:endParaRPr lang="en-US" alt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516548F0-CFD2-45D5-9456-D65CCA38DC5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1BA28326-87E9-4ECC-A297-6D5B89110D22}"/>
              </a:ext>
            </a:extLst>
          </p:cNvPr>
          <p:cNvSpPr>
            <a:spLocks noGrp="1"/>
          </p:cNvSpPr>
          <p:nvPr>
            <p:ph type="body" idx="1"/>
          </p:nvPr>
        </p:nvSpPr>
        <p:spPr/>
        <p:txBody>
          <a:bodyPr/>
          <a:lstStyle/>
          <a:p>
            <a:pPr>
              <a:buFont typeface="Arial" panose="020B0604020202020204" pitchFamily="34" charset="0"/>
              <a:buNone/>
              <a:defRPr/>
            </a:pPr>
            <a:r>
              <a:rPr lang="en-GB" altLang="en-US" dirty="0">
                <a:latin typeface="Arial" panose="020B0604020202020204" pitchFamily="34" charset="0"/>
              </a:rPr>
              <a:t>Key Messages </a:t>
            </a:r>
          </a:p>
          <a:p>
            <a:pPr marL="171450" indent="-171450">
              <a:buFont typeface="Arial" panose="020B0604020202020204" pitchFamily="34" charset="0"/>
              <a:buChar char="•"/>
              <a:defRPr/>
            </a:pPr>
            <a:r>
              <a:rPr lang="en-GB" altLang="en-US" dirty="0">
                <a:latin typeface="Arial" panose="020B0604020202020204" pitchFamily="34" charset="0"/>
              </a:rPr>
              <a:t>Sometimes it can feel a bit awkward to talk about genitals because we are not used to talking about bodies and they are our private parts. However, it is not rude or wrong to understand how our bodies work and know the correct words. </a:t>
            </a:r>
          </a:p>
          <a:p>
            <a:pPr>
              <a:defRPr/>
            </a:pPr>
            <a:r>
              <a:rPr lang="en-GB" altLang="en-US" dirty="0">
                <a:latin typeface="Arial" panose="020B0604020202020204" pitchFamily="34" charset="0"/>
              </a:rPr>
              <a:t>•Everyone’s bodies, including genitals, are slightly different. We should respect other people – not tease or laugh at those who are different to us. </a:t>
            </a:r>
          </a:p>
          <a:p>
            <a:pPr>
              <a:defRPr/>
            </a:pPr>
            <a:r>
              <a:rPr lang="en-GB" altLang="en-US" dirty="0">
                <a:latin typeface="Arial" panose="020B0604020202020204" pitchFamily="34" charset="0"/>
              </a:rPr>
              <a:t>•However, genitals are broadly split into two types – </a:t>
            </a:r>
            <a:r>
              <a:rPr lang="en-GB" dirty="0"/>
              <a:t>girls, and those with a vulva, and boys, and those who have a penis and testicles. </a:t>
            </a:r>
            <a:endParaRPr lang="en-GB" altLang="en-US" dirty="0">
              <a:latin typeface="Arial" panose="020B0604020202020204" pitchFamily="34" charset="0"/>
            </a:endParaRPr>
          </a:p>
          <a:p>
            <a:pPr>
              <a:defRPr/>
            </a:pPr>
            <a:endParaRPr lang="en-GB" altLang="en-US" dirty="0">
              <a:latin typeface="Arial" panose="020B0604020202020204" pitchFamily="34" charset="0"/>
            </a:endParaRPr>
          </a:p>
        </p:txBody>
      </p:sp>
      <p:sp>
        <p:nvSpPr>
          <p:cNvPr id="17412" name="Slide Number Placeholder 3">
            <a:extLst>
              <a:ext uri="{FF2B5EF4-FFF2-40B4-BE49-F238E27FC236}">
                <a16:creationId xmlns:a16="http://schemas.microsoft.com/office/drawing/2014/main" id="{85931FE7-C54A-4BA1-85C8-F533BEE8D5F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034168-6CD7-42B3-AD27-42E8B4E25638}" type="slidenum">
              <a:rPr lang="en-US" altLang="en-US" sz="120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E7C10FC-0DD2-4B3E-8AB0-CC0E5AEDFD5E}"/>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B37E3B3F-F00C-408A-871E-104FB070910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a:latin typeface="Arial" panose="020B0604020202020204" pitchFamily="34" charset="0"/>
              </a:rPr>
              <a:t>Key messages </a:t>
            </a:r>
          </a:p>
          <a:p>
            <a:r>
              <a:rPr lang="en-GB" altLang="en-US">
                <a:latin typeface="Arial" panose="020B0604020202020204" pitchFamily="34" charset="0"/>
              </a:rPr>
              <a:t>•	Everyone’s bodies, including genitals, are slightly different. We should respect other people not tease or laugh at those who are different to us. </a:t>
            </a:r>
          </a:p>
          <a:p>
            <a:r>
              <a:rPr lang="en-GB" altLang="en-US">
                <a:latin typeface="Arial" panose="020B0604020202020204" pitchFamily="34" charset="0"/>
              </a:rPr>
              <a:t>•	For some people their biological sex (being male/ female) does not match the gender everyone expected them to be when they were born. This is OK and we should respect how other people feel. Therefore in this lesson, we are going to talk about people’s bodies, not genders.</a:t>
            </a:r>
          </a:p>
          <a:p>
            <a:r>
              <a:rPr lang="en-GB" altLang="en-US">
                <a:latin typeface="Arial" panose="020B0604020202020204" pitchFamily="34" charset="0"/>
              </a:rPr>
              <a:t>In other words, you may feel female and have a penis, you may feel male and have a vulva or may feel like a mix of the two. We’ll learn more about this during PSHE. </a:t>
            </a:r>
          </a:p>
        </p:txBody>
      </p:sp>
      <p:sp>
        <p:nvSpPr>
          <p:cNvPr id="19460" name="Slide Number Placeholder 3">
            <a:extLst>
              <a:ext uri="{FF2B5EF4-FFF2-40B4-BE49-F238E27FC236}">
                <a16:creationId xmlns:a16="http://schemas.microsoft.com/office/drawing/2014/main" id="{B7D4F89C-38CF-4495-A27F-ADCFFFD9FB2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4FAC974-E964-419D-81CF-F54688EB068F}" type="slidenum">
              <a:rPr lang="en-US" altLang="en-US" sz="120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5B527875-24AE-400A-ADC0-C88D9D11DA18}"/>
              </a:ext>
            </a:extLst>
          </p:cNvPr>
          <p:cNvSpPr>
            <a:spLocks noGrp="1" noRot="1" noChangeAspect="1" noChangeArrowheads="1" noTextEdit="1"/>
          </p:cNvSpPr>
          <p:nvPr>
            <p:ph type="sldImg"/>
          </p:nvPr>
        </p:nvSpPr>
        <p:spPr>
          <a:ln/>
        </p:spPr>
      </p:sp>
      <p:sp>
        <p:nvSpPr>
          <p:cNvPr id="14339" name="Notes Placeholder 2">
            <a:extLst>
              <a:ext uri="{FF2B5EF4-FFF2-40B4-BE49-F238E27FC236}">
                <a16:creationId xmlns:a16="http://schemas.microsoft.com/office/drawing/2014/main" id="{13C08727-4FA9-4405-89DB-55C354D204F9}"/>
              </a:ext>
            </a:extLst>
          </p:cNvPr>
          <p:cNvSpPr>
            <a:spLocks noGrp="1" noChangeArrowheads="1"/>
          </p:cNvSpPr>
          <p:nvPr>
            <p:ph type="body" idx="1"/>
          </p:nvPr>
        </p:nvSpPr>
        <p:spPr/>
        <p:txBody>
          <a:bodyPr/>
          <a:lstStyle/>
          <a:p>
            <a:pPr>
              <a:defRPr/>
            </a:pPr>
            <a:r>
              <a:rPr lang="en-GB" b="1" dirty="0"/>
              <a:t>Label the body</a:t>
            </a:r>
            <a:endParaRPr lang="en-GB" dirty="0"/>
          </a:p>
          <a:p>
            <a:pPr>
              <a:defRPr/>
            </a:pPr>
            <a:r>
              <a:rPr lang="en-GB" dirty="0"/>
              <a:t> </a:t>
            </a:r>
          </a:p>
          <a:p>
            <a:pPr>
              <a:defRPr/>
            </a:pPr>
            <a:r>
              <a:rPr lang="en-GB" b="1" dirty="0"/>
              <a:t>Method</a:t>
            </a:r>
            <a:endParaRPr lang="en-GB" dirty="0"/>
          </a:p>
          <a:p>
            <a:pPr>
              <a:defRPr/>
            </a:pPr>
            <a:r>
              <a:rPr lang="en-GB" dirty="0"/>
              <a:t> </a:t>
            </a:r>
          </a:p>
          <a:p>
            <a:pPr marL="171450" indent="-171450">
              <a:buFont typeface="Arial" panose="020B0604020202020204" pitchFamily="34" charset="0"/>
              <a:buChar char="•"/>
              <a:defRPr/>
            </a:pPr>
            <a:r>
              <a:rPr lang="en-GB" dirty="0"/>
              <a:t>Facilitator explains that we are going to think about bodies in more detail and understand the correct words for different parts and what they are for. This is linked to reproduction which we are going to think about later in the lesson. </a:t>
            </a:r>
          </a:p>
          <a:p>
            <a:pPr marL="171450" indent="-171450">
              <a:buFont typeface="Arial" panose="020B0604020202020204" pitchFamily="34" charset="0"/>
              <a:buChar char="•"/>
              <a:defRPr/>
            </a:pPr>
            <a:r>
              <a:rPr lang="en-GB" dirty="0"/>
              <a:t>Facilitator shows images of the internal reproductive system, first one then the other on a presentation. Facilitator may choose to have the areas unnamed to see if anyone in the group knows the names, before revealing the answers.   </a:t>
            </a:r>
          </a:p>
          <a:p>
            <a:pPr marL="171450" indent="-171450">
              <a:buFont typeface="Arial" panose="020B0604020202020204" pitchFamily="34" charset="0"/>
              <a:buChar char="•"/>
              <a:defRPr/>
            </a:pPr>
            <a:r>
              <a:rPr lang="en-GB" dirty="0"/>
              <a:t>Using the facilitator debrief sheet, questions and keys messages, facilitator explains the names and functions of each element of the internal reproductive system. </a:t>
            </a:r>
          </a:p>
          <a:p>
            <a:pPr>
              <a:defRPr/>
            </a:pPr>
            <a:endParaRPr lang="en-GB" dirty="0"/>
          </a:p>
          <a:p>
            <a:pPr>
              <a:defRPr/>
            </a:pPr>
            <a:r>
              <a:rPr lang="en-GB" b="1" dirty="0"/>
              <a:t>Questions </a:t>
            </a:r>
            <a:endParaRPr lang="en-GB" dirty="0"/>
          </a:p>
          <a:p>
            <a:pPr>
              <a:defRPr/>
            </a:pPr>
            <a:r>
              <a:rPr lang="en-GB" dirty="0"/>
              <a:t> </a:t>
            </a:r>
          </a:p>
          <a:p>
            <a:pPr marL="171450" indent="-171450">
              <a:buFont typeface="Arial" panose="020B0604020202020204" pitchFamily="34" charset="0"/>
              <a:buChar char="•"/>
              <a:defRPr/>
            </a:pPr>
            <a:r>
              <a:rPr lang="en-GB" dirty="0"/>
              <a:t>Is everyone’s body the same? </a:t>
            </a:r>
          </a:p>
          <a:p>
            <a:pPr marL="171450" indent="-171450">
              <a:buFont typeface="Arial" panose="020B0604020202020204" pitchFamily="34" charset="0"/>
              <a:buChar char="•"/>
              <a:defRPr/>
            </a:pPr>
            <a:r>
              <a:rPr lang="en-GB" dirty="0"/>
              <a:t>What is the name for the area between a person’s legs? </a:t>
            </a:r>
          </a:p>
          <a:p>
            <a:pPr marL="171450" indent="-171450">
              <a:buFont typeface="Arial" panose="020B0604020202020204" pitchFamily="34" charset="0"/>
              <a:buChar char="•"/>
              <a:defRPr/>
            </a:pPr>
            <a:r>
              <a:rPr lang="en-GB" dirty="0"/>
              <a:t>How can we keep our genitals clean?</a:t>
            </a:r>
          </a:p>
          <a:p>
            <a:pPr>
              <a:defRPr/>
            </a:pPr>
            <a:r>
              <a:rPr lang="en-GB" dirty="0"/>
              <a:t> </a:t>
            </a:r>
          </a:p>
          <a:p>
            <a:pPr>
              <a:defRPr/>
            </a:pPr>
            <a:r>
              <a:rPr lang="en-GB" b="1" dirty="0"/>
              <a:t>Key Messages </a:t>
            </a:r>
            <a:endParaRPr lang="en-GB" dirty="0"/>
          </a:p>
          <a:p>
            <a:pPr>
              <a:defRPr/>
            </a:pPr>
            <a:r>
              <a:rPr lang="en-GB" dirty="0"/>
              <a:t> </a:t>
            </a:r>
          </a:p>
          <a:p>
            <a:pPr marL="171450" indent="-171450">
              <a:buFont typeface="Arial" panose="020B0604020202020204" pitchFamily="34" charset="0"/>
              <a:buChar char="•"/>
              <a:defRPr/>
            </a:pPr>
            <a:r>
              <a:rPr lang="en-GB" dirty="0"/>
              <a:t>Everyone’s bodies, including genitals, are slightly different. We should respect other people not tease or laugh at those who are different to us. </a:t>
            </a:r>
          </a:p>
          <a:p>
            <a:pPr marL="171450" indent="-171450">
              <a:buFont typeface="Arial" panose="020B0604020202020204" pitchFamily="34" charset="0"/>
              <a:buChar char="•"/>
              <a:defRPr/>
            </a:pPr>
            <a:r>
              <a:rPr lang="en-GB" dirty="0"/>
              <a:t>However, genitals are broadly split into two types; girls, and those with a vulva, and boys, and those who have a penis and testicles. These genitalia on the outside of a person’s body connect to the internal reproductive system on the inside of a person’s body. </a:t>
            </a:r>
          </a:p>
          <a:p>
            <a:pPr marL="171450" indent="-171450">
              <a:buFont typeface="Arial" panose="020B0604020202020204" pitchFamily="34" charset="0"/>
              <a:buChar char="•"/>
              <a:defRPr/>
            </a:pPr>
            <a:r>
              <a:rPr lang="en-GB" dirty="0"/>
              <a:t>People’s genitals are very sensitive and it is important to keep them clean by gently washing with warm water or unperfumed soap (no strong perfumed soap). If you have foreskin (skin over the head of your penis) wash gently under it to stop it getting smelly, itchy or sore.</a:t>
            </a:r>
          </a:p>
          <a:p>
            <a:pPr marL="171450" indent="-171450">
              <a:buFont typeface="Arial" panose="020B0604020202020204" pitchFamily="34" charset="0"/>
              <a:buChar char="•"/>
              <a:defRPr/>
            </a:pPr>
            <a:r>
              <a:rPr lang="en-GB" dirty="0"/>
              <a:t>For some people their biological sex (being male/ female) does not match the gender everyone expected them to be when they were born. This is OK and we should respect how other people feel. Therefore in this lesson, we are going to talk about people’s bodies, not genders. </a:t>
            </a:r>
          </a:p>
        </p:txBody>
      </p:sp>
      <p:sp>
        <p:nvSpPr>
          <p:cNvPr id="21508" name="Slide Number Placeholder 3">
            <a:extLst>
              <a:ext uri="{FF2B5EF4-FFF2-40B4-BE49-F238E27FC236}">
                <a16:creationId xmlns:a16="http://schemas.microsoft.com/office/drawing/2014/main" id="{69CF76E1-06D3-490E-8667-276CCBCC735A}"/>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30B24F-091D-4ECC-A783-5CE69D9A9DCF}" type="slidenum">
              <a:rPr lang="en-US" altLang="en-US" sz="1200">
                <a:solidFill>
                  <a:srgbClr val="000000"/>
                </a:solidFill>
              </a:rPr>
              <a:pPr/>
              <a:t>8</a:t>
            </a:fld>
            <a:endParaRPr lang="en-US" altLang="en-US" sz="120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E2ACE21-8ED6-4C95-AE19-962061BF5717}"/>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5813DD56-E4A6-4A14-BAA3-2692A96B81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GB" altLang="en-US">
                <a:latin typeface="Arial" panose="020B0604020202020204" pitchFamily="34" charset="0"/>
              </a:rPr>
              <a:t> Explain that this is what is inside someone’s body who has a vulvas and vagina and is part of the internal reproductive system/ organs </a:t>
            </a:r>
          </a:p>
          <a:p>
            <a:endParaRPr lang="en-GB" altLang="en-US">
              <a:latin typeface="Arial" panose="020B0604020202020204" pitchFamily="34" charset="0"/>
            </a:endParaRPr>
          </a:p>
          <a:p>
            <a:r>
              <a:rPr lang="en-GB" altLang="en-US">
                <a:latin typeface="Arial" panose="020B0604020202020204" pitchFamily="34" charset="0"/>
              </a:rPr>
              <a:t>•Ovary – people have two of these and this is where the eggs are stored inside someone’s body. The eggs are needed to help grow a baby and are so tiny you can’t see them with the naked eye</a:t>
            </a:r>
          </a:p>
          <a:p>
            <a:r>
              <a:rPr lang="en-GB" altLang="en-US">
                <a:latin typeface="Arial" panose="020B0604020202020204" pitchFamily="34" charset="0"/>
              </a:rPr>
              <a:t>•The fallopian tube- people have two of these. They connect the ovary to the womb. </a:t>
            </a:r>
          </a:p>
          <a:p>
            <a:r>
              <a:rPr lang="en-GB" altLang="en-US">
                <a:latin typeface="Arial" panose="020B0604020202020204" pitchFamily="34" charset="0"/>
              </a:rPr>
              <a:t>•Womb – sometime this is also called the uterus. This is where a baby might grow if someone was pregnant</a:t>
            </a:r>
          </a:p>
          <a:p>
            <a:r>
              <a:rPr lang="en-GB" altLang="en-US">
                <a:latin typeface="Arial" panose="020B0604020202020204" pitchFamily="34" charset="0"/>
              </a:rPr>
              <a:t>•Cervix – this acts as a barrier to stop anything getting into the body through the vagina. It has a very small hole in it to allow sperm in or period blood out </a:t>
            </a:r>
          </a:p>
          <a:p>
            <a:r>
              <a:rPr lang="en-GB" altLang="en-US">
                <a:latin typeface="Arial" panose="020B0604020202020204" pitchFamily="34" charset="0"/>
              </a:rPr>
              <a:t>•Vagina – this is a tube which connects the womb and cervix to the outside of the body. </a:t>
            </a:r>
          </a:p>
          <a:p>
            <a:endParaRPr lang="en-GB"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A9378011-BCBD-4104-AE40-856E9CCFA179}"/>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3FD331E-E122-4657-A3F6-DA71B85B12F6}" type="slidenum">
              <a:rPr lang="en-US" altLang="en-US" sz="1200">
                <a:solidFill>
                  <a:srgbClr val="000000"/>
                </a:solidFill>
              </a:rPr>
              <a:pPr/>
              <a:t>9</a:t>
            </a:fld>
            <a:endParaRPr lang="en-US" altLang="en-US"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18761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83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4180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9023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68590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590448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2618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888069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086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333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76571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815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5674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12196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E4C8970-4AE2-4F03-93E5-DA1AEB46BB90}"/>
              </a:ext>
            </a:extLst>
          </p:cNvPr>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a:extLst>
              <a:ext uri="{FF2B5EF4-FFF2-40B4-BE49-F238E27FC236}">
                <a16:creationId xmlns:a16="http://schemas.microsoft.com/office/drawing/2014/main" id="{D16A6C99-C3FC-49F2-B21B-88228FF34AA4}"/>
              </a:ext>
            </a:extLst>
          </p:cNvPr>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5164" r:id="rId1"/>
    <p:sldLayoutId id="2147485165" r:id="rId2"/>
    <p:sldLayoutId id="2147485166" r:id="rId3"/>
    <p:sldLayoutId id="2147485167" r:id="rId4"/>
    <p:sldLayoutId id="2147485168" r:id="rId5"/>
    <p:sldLayoutId id="2147485169" r:id="rId6"/>
    <p:sldLayoutId id="2147485170" r:id="rId7"/>
    <p:sldLayoutId id="2147485171" r:id="rId8"/>
    <p:sldLayoutId id="2147485172" r:id="rId9"/>
    <p:sldLayoutId id="2147485173" r:id="rId10"/>
    <p:sldLayoutId id="2147485174" r:id="rId11"/>
    <p:sldLayoutId id="2147485175" r:id="rId12"/>
    <p:sldLayoutId id="2147485176" r:id="rId13"/>
    <p:sldLayoutId id="2147485177" r:id="rId14"/>
  </p:sldLayoutIdLst>
  <p:txStyles>
    <p:titleStyle>
      <a:lvl1pPr algn="ctr" rtl="0" eaLnBrk="0" fontAlgn="base" hangingPunct="0">
        <a:spcBef>
          <a:spcPct val="0"/>
        </a:spcBef>
        <a:spcAft>
          <a:spcPct val="0"/>
        </a:spcAft>
        <a:defRPr sz="4800" b="1" kern="1200" spc="-150">
          <a:solidFill>
            <a:srgbClr val="663291"/>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800" b="1">
          <a:solidFill>
            <a:srgbClr val="663291"/>
          </a:solidFill>
          <a:latin typeface="Century Gothic" charset="0"/>
          <a:ea typeface="ＭＳ Ｐゴシック" panose="020B0600070205080204" pitchFamily="34" charset="-128"/>
          <a:cs typeface="ＭＳ Ｐゴシック"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www.childline.org.uk/"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218718" y="765611"/>
            <a:ext cx="8745770" cy="5327228"/>
            <a:chOff x="218718" y="404664"/>
            <a:chExt cx="8745770" cy="532722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718" y="404664"/>
              <a:ext cx="8745770" cy="5327228"/>
            </a:xfrm>
            <a:prstGeom prst="rect">
              <a:avLst/>
            </a:prstGeom>
          </p:spPr>
        </p:pic>
        <p:sp>
          <p:nvSpPr>
            <p:cNvPr id="3" name="Rectangle 2"/>
            <p:cNvSpPr/>
            <p:nvPr/>
          </p:nvSpPr>
          <p:spPr bwMode="auto">
            <a:xfrm>
              <a:off x="467544" y="1519992"/>
              <a:ext cx="2592288" cy="762704"/>
            </a:xfrm>
            <a:prstGeom prst="rect">
              <a:avLst/>
            </a:prstGeom>
            <a:solidFill>
              <a:srgbClr val="8CC63E"/>
            </a:solidFill>
            <a:ln w="9525" cap="flat" cmpd="sng" algn="ctr">
              <a:solidFill>
                <a:srgbClr val="8CC63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pic>
          <p:nvPicPr>
            <p:cNvPr id="4" name="Picture 3"/>
            <p:cNvPicPr>
              <a:picLocks noChangeAspect="1"/>
            </p:cNvPicPr>
            <p:nvPr/>
          </p:nvPicPr>
          <p:blipFill>
            <a:blip r:embed="rId5"/>
            <a:stretch>
              <a:fillRect/>
            </a:stretch>
          </p:blipFill>
          <p:spPr>
            <a:xfrm>
              <a:off x="6516216" y="3818041"/>
              <a:ext cx="1756366" cy="758265"/>
            </a:xfrm>
            <a:prstGeom prst="rect">
              <a:avLst/>
            </a:prstGeom>
            <a:solidFill>
              <a:srgbClr val="8CC63E"/>
            </a:solidFill>
            <a:ln>
              <a:solidFill>
                <a:srgbClr val="8CC63E"/>
              </a:solidFill>
            </a:ln>
          </p:spPr>
        </p:pic>
        <p:sp>
          <p:nvSpPr>
            <p:cNvPr id="6" name="Rectangle 5"/>
            <p:cNvSpPr/>
            <p:nvPr/>
          </p:nvSpPr>
          <p:spPr bwMode="auto">
            <a:xfrm>
              <a:off x="6791806" y="3014814"/>
              <a:ext cx="1956658" cy="702218"/>
            </a:xfrm>
            <a:prstGeom prst="rect">
              <a:avLst/>
            </a:prstGeom>
            <a:solidFill>
              <a:srgbClr val="7030A0"/>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7" name="Rectangle 6"/>
            <p:cNvSpPr/>
            <p:nvPr/>
          </p:nvSpPr>
          <p:spPr bwMode="auto">
            <a:xfrm>
              <a:off x="6719798" y="2324966"/>
              <a:ext cx="1800200" cy="641754"/>
            </a:xfrm>
            <a:prstGeom prst="rect">
              <a:avLst/>
            </a:prstGeom>
            <a:solidFill>
              <a:srgbClr val="E34498"/>
            </a:solidFill>
            <a:ln w="9525" cap="flat" cmpd="sng" algn="ctr">
              <a:solidFill>
                <a:srgbClr val="E344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8" name="Rectangle 7"/>
            <p:cNvSpPr/>
            <p:nvPr/>
          </p:nvSpPr>
          <p:spPr bwMode="auto">
            <a:xfrm>
              <a:off x="6675040" y="1519992"/>
              <a:ext cx="1844958" cy="756880"/>
            </a:xfrm>
            <a:prstGeom prst="rect">
              <a:avLst/>
            </a:prstGeom>
            <a:solidFill>
              <a:srgbClr val="FF6801"/>
            </a:solidFill>
            <a:ln w="9525" cap="flat" cmpd="sng" algn="ctr">
              <a:solidFill>
                <a:srgbClr val="FF68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9" name="Rectangle 8"/>
            <p:cNvSpPr/>
            <p:nvPr/>
          </p:nvSpPr>
          <p:spPr bwMode="auto">
            <a:xfrm>
              <a:off x="1323933" y="3716350"/>
              <a:ext cx="2160240" cy="648072"/>
            </a:xfrm>
            <a:prstGeom prst="rect">
              <a:avLst/>
            </a:prstGeom>
            <a:solidFill>
              <a:srgbClr val="FF6801"/>
            </a:solidFill>
            <a:ln w="9525" cap="flat" cmpd="sng" algn="ctr">
              <a:solidFill>
                <a:srgbClr val="FF680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10" name="Rectangle 9"/>
            <p:cNvSpPr/>
            <p:nvPr/>
          </p:nvSpPr>
          <p:spPr bwMode="auto">
            <a:xfrm>
              <a:off x="467544" y="3066926"/>
              <a:ext cx="2448272" cy="650106"/>
            </a:xfrm>
            <a:prstGeom prst="rect">
              <a:avLst/>
            </a:prstGeom>
            <a:solidFill>
              <a:srgbClr val="42C7EE"/>
            </a:solidFill>
            <a:ln w="9525" cap="flat" cmpd="sng" algn="ctr">
              <a:solidFill>
                <a:srgbClr val="42C7E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sp>
          <p:nvSpPr>
            <p:cNvPr id="11" name="Rectangle 10"/>
            <p:cNvSpPr/>
            <p:nvPr/>
          </p:nvSpPr>
          <p:spPr bwMode="auto">
            <a:xfrm>
              <a:off x="791580" y="2349562"/>
              <a:ext cx="2556284" cy="647390"/>
            </a:xfrm>
            <a:prstGeom prst="rect">
              <a:avLst/>
            </a:prstGeom>
            <a:solidFill>
              <a:srgbClr val="E34498"/>
            </a:solidFill>
            <a:ln w="9525" cap="flat" cmpd="sng" algn="ctr">
              <a:solidFill>
                <a:srgbClr val="E3449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endParaRPr>
            </a:p>
          </p:txBody>
        </p:sp>
      </p:grpSp>
      <p:sp>
        <p:nvSpPr>
          <p:cNvPr id="14" name="TextBox 13"/>
          <p:cNvSpPr txBox="1"/>
          <p:nvPr/>
        </p:nvSpPr>
        <p:spPr>
          <a:xfrm>
            <a:off x="899592" y="2793867"/>
            <a:ext cx="2304256" cy="523220"/>
          </a:xfrm>
          <a:prstGeom prst="rect">
            <a:avLst/>
          </a:prstGeom>
          <a:noFill/>
        </p:spPr>
        <p:txBody>
          <a:bodyPr wrap="square" rtlCol="0">
            <a:spAutoFit/>
          </a:bodyPr>
          <a:lstStyle/>
          <a:p>
            <a:pPr algn="ctr"/>
            <a:r>
              <a:rPr lang="en-GB" sz="2800" b="1" dirty="0">
                <a:solidFill>
                  <a:schemeClr val="bg1"/>
                </a:solidFill>
                <a:latin typeface="Setimo" panose="020B0603020204030204" pitchFamily="34" charset="0"/>
                <a:cs typeface="Setimo" panose="020B0603020204030204" pitchFamily="34" charset="0"/>
              </a:rPr>
              <a:t>Urethra</a:t>
            </a:r>
          </a:p>
        </p:txBody>
      </p:sp>
      <p:sp>
        <p:nvSpPr>
          <p:cNvPr id="15" name="TextBox 14"/>
          <p:cNvSpPr txBox="1"/>
          <p:nvPr/>
        </p:nvSpPr>
        <p:spPr>
          <a:xfrm>
            <a:off x="662256" y="3477292"/>
            <a:ext cx="2304256" cy="523220"/>
          </a:xfrm>
          <a:prstGeom prst="rect">
            <a:avLst/>
          </a:prstGeom>
          <a:noFill/>
        </p:spPr>
        <p:txBody>
          <a:bodyPr wrap="square" rtlCol="0">
            <a:spAutoFit/>
          </a:bodyPr>
          <a:lstStyle/>
          <a:p>
            <a:r>
              <a:rPr lang="en-GB" sz="2800" b="1" dirty="0">
                <a:solidFill>
                  <a:schemeClr val="bg1"/>
                </a:solidFill>
                <a:latin typeface="Setimo" panose="020B0603020204030204" pitchFamily="34" charset="0"/>
                <a:cs typeface="Setimo" panose="020B0603020204030204" pitchFamily="34" charset="0"/>
              </a:rPr>
              <a:t>Outer Labia</a:t>
            </a:r>
          </a:p>
        </p:txBody>
      </p:sp>
      <p:sp>
        <p:nvSpPr>
          <p:cNvPr id="16" name="TextBox 15"/>
          <p:cNvSpPr txBox="1"/>
          <p:nvPr/>
        </p:nvSpPr>
        <p:spPr>
          <a:xfrm>
            <a:off x="1331640" y="4189565"/>
            <a:ext cx="2304256" cy="523220"/>
          </a:xfrm>
          <a:prstGeom prst="rect">
            <a:avLst/>
          </a:prstGeom>
          <a:noFill/>
        </p:spPr>
        <p:txBody>
          <a:bodyPr wrap="square" rtlCol="0">
            <a:spAutoFit/>
          </a:bodyPr>
          <a:lstStyle/>
          <a:p>
            <a:r>
              <a:rPr lang="en-GB" sz="2800" b="1" dirty="0">
                <a:solidFill>
                  <a:schemeClr val="bg1"/>
                </a:solidFill>
                <a:latin typeface="Setimo" panose="020B0603020204030204" pitchFamily="34" charset="0"/>
                <a:cs typeface="Setimo" panose="020B0603020204030204" pitchFamily="34" charset="0"/>
              </a:rPr>
              <a:t>Inner Labia</a:t>
            </a:r>
          </a:p>
        </p:txBody>
      </p:sp>
      <p:sp>
        <p:nvSpPr>
          <p:cNvPr id="17" name="TextBox 16"/>
          <p:cNvSpPr txBox="1"/>
          <p:nvPr/>
        </p:nvSpPr>
        <p:spPr>
          <a:xfrm>
            <a:off x="6942847" y="2010675"/>
            <a:ext cx="1654575" cy="523220"/>
          </a:xfrm>
          <a:prstGeom prst="rect">
            <a:avLst/>
          </a:prstGeom>
          <a:noFill/>
        </p:spPr>
        <p:txBody>
          <a:bodyPr wrap="square" rtlCol="0">
            <a:spAutoFit/>
          </a:bodyPr>
          <a:lstStyle/>
          <a:p>
            <a:r>
              <a:rPr lang="en-GB" sz="2800" b="1" dirty="0">
                <a:solidFill>
                  <a:schemeClr val="bg1"/>
                </a:solidFill>
                <a:latin typeface="Setimo" panose="020B0603020204030204" pitchFamily="34" charset="0"/>
                <a:cs typeface="Setimo" panose="020B0603020204030204" pitchFamily="34" charset="0"/>
              </a:rPr>
              <a:t>Clitoris</a:t>
            </a:r>
          </a:p>
        </p:txBody>
      </p:sp>
      <p:sp>
        <p:nvSpPr>
          <p:cNvPr id="18" name="TextBox 17"/>
          <p:cNvSpPr txBox="1"/>
          <p:nvPr/>
        </p:nvSpPr>
        <p:spPr>
          <a:xfrm>
            <a:off x="6917168" y="2763564"/>
            <a:ext cx="1680254" cy="523220"/>
          </a:xfrm>
          <a:prstGeom prst="rect">
            <a:avLst/>
          </a:prstGeom>
          <a:noFill/>
        </p:spPr>
        <p:txBody>
          <a:bodyPr wrap="square" rtlCol="0">
            <a:spAutoFit/>
          </a:bodyPr>
          <a:lstStyle/>
          <a:p>
            <a:r>
              <a:rPr lang="en-GB" sz="2800" b="1" dirty="0">
                <a:solidFill>
                  <a:schemeClr val="bg1"/>
                </a:solidFill>
                <a:latin typeface="Setimo" panose="020B0603020204030204" pitchFamily="34" charset="0"/>
                <a:cs typeface="Setimo" panose="020B0603020204030204" pitchFamily="34" charset="0"/>
              </a:rPr>
              <a:t>Vagina</a:t>
            </a:r>
          </a:p>
        </p:txBody>
      </p:sp>
      <p:sp>
        <p:nvSpPr>
          <p:cNvPr id="19" name="TextBox 18"/>
          <p:cNvSpPr txBox="1"/>
          <p:nvPr/>
        </p:nvSpPr>
        <p:spPr>
          <a:xfrm>
            <a:off x="7221134" y="3501172"/>
            <a:ext cx="1851366" cy="523220"/>
          </a:xfrm>
          <a:prstGeom prst="rect">
            <a:avLst/>
          </a:prstGeom>
          <a:noFill/>
        </p:spPr>
        <p:txBody>
          <a:bodyPr wrap="square" rtlCol="0">
            <a:spAutoFit/>
          </a:bodyPr>
          <a:lstStyle/>
          <a:p>
            <a:r>
              <a:rPr lang="en-GB" sz="2800" b="1" dirty="0">
                <a:solidFill>
                  <a:schemeClr val="bg1"/>
                </a:solidFill>
                <a:latin typeface="Setimo" panose="020B0603020204030204" pitchFamily="34" charset="0"/>
                <a:cs typeface="Setimo" panose="020B0603020204030204" pitchFamily="34" charset="0"/>
              </a:rPr>
              <a:t>Vulva</a:t>
            </a:r>
          </a:p>
        </p:txBody>
      </p:sp>
      <p:sp>
        <p:nvSpPr>
          <p:cNvPr id="20" name="TextBox 19"/>
          <p:cNvSpPr txBox="1"/>
          <p:nvPr/>
        </p:nvSpPr>
        <p:spPr>
          <a:xfrm>
            <a:off x="6877111" y="4302145"/>
            <a:ext cx="1266362" cy="523220"/>
          </a:xfrm>
          <a:prstGeom prst="rect">
            <a:avLst/>
          </a:prstGeom>
          <a:noFill/>
        </p:spPr>
        <p:txBody>
          <a:bodyPr wrap="square" rtlCol="0">
            <a:spAutoFit/>
          </a:bodyPr>
          <a:lstStyle/>
          <a:p>
            <a:r>
              <a:rPr lang="en-GB" sz="2800" b="1" dirty="0">
                <a:solidFill>
                  <a:schemeClr val="bg1"/>
                </a:solidFill>
                <a:latin typeface="Setimo" panose="020B0603020204030204" pitchFamily="34" charset="0"/>
                <a:cs typeface="Setimo" panose="020B0603020204030204" pitchFamily="34" charset="0"/>
              </a:rPr>
              <a:t>Anus</a:t>
            </a:r>
          </a:p>
        </p:txBody>
      </p:sp>
      <p:sp>
        <p:nvSpPr>
          <p:cNvPr id="21" name="TextBox 20"/>
          <p:cNvSpPr txBox="1"/>
          <p:nvPr/>
        </p:nvSpPr>
        <p:spPr>
          <a:xfrm>
            <a:off x="446232" y="2010675"/>
            <a:ext cx="2736304" cy="523220"/>
          </a:xfrm>
          <a:prstGeom prst="rect">
            <a:avLst/>
          </a:prstGeom>
          <a:noFill/>
        </p:spPr>
        <p:txBody>
          <a:bodyPr wrap="square" rtlCol="0">
            <a:spAutoFit/>
          </a:bodyPr>
          <a:lstStyle/>
          <a:p>
            <a:pPr algn="ctr"/>
            <a:r>
              <a:rPr lang="en-GB" sz="2800" b="1" dirty="0">
                <a:solidFill>
                  <a:schemeClr val="bg1"/>
                </a:solidFill>
                <a:latin typeface="Setimo" panose="020B0603020204030204" pitchFamily="34" charset="0"/>
                <a:cs typeface="Setimo" panose="020B0603020204030204" pitchFamily="34" charset="0"/>
              </a:rPr>
              <a:t>Mon Pubis</a:t>
            </a:r>
          </a:p>
        </p:txBody>
      </p:sp>
      <p:sp>
        <p:nvSpPr>
          <p:cNvPr id="5" name="TextBox 2">
            <a:extLst>
              <a:ext uri="{FF2B5EF4-FFF2-40B4-BE49-F238E27FC236}">
                <a16:creationId xmlns:a16="http://schemas.microsoft.com/office/drawing/2014/main" id="{3A60D7DB-1C4E-4E37-8081-0F69674D3470}"/>
              </a:ext>
            </a:extLst>
          </p:cNvPr>
          <p:cNvSpPr txBox="1">
            <a:spLocks noChangeArrowheads="1"/>
          </p:cNvSpPr>
          <p:nvPr/>
        </p:nvSpPr>
        <p:spPr bwMode="auto">
          <a:xfrm>
            <a:off x="33673" y="309730"/>
            <a:ext cx="90766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None/>
            </a:pPr>
            <a:r>
              <a:rPr lang="en-GB" altLang="en-US" sz="5400" dirty="0">
                <a:solidFill>
                  <a:srgbClr val="F474C4"/>
                </a:solidFill>
                <a:latin typeface="Manus"/>
                <a:ea typeface="ＭＳ Ｐゴシック"/>
              </a:rPr>
              <a:t>External reproductive organs </a:t>
            </a:r>
            <a:endParaRPr lang="en-GB" altLang="en-US" sz="5400" dirty="0">
              <a:solidFill>
                <a:srgbClr val="F474C4"/>
              </a:solidFill>
              <a:latin typeface="Manus" pitchFamily="50" charset="0"/>
            </a:endParaRPr>
          </a:p>
        </p:txBody>
      </p:sp>
    </p:spTree>
    <p:extLst>
      <p:ext uri="{BB962C8B-B14F-4D97-AF65-F5344CB8AC3E}">
        <p14:creationId xmlns:p14="http://schemas.microsoft.com/office/powerpoint/2010/main" val="386962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3282B-F10C-485F-A39A-1F3715384A38}"/>
              </a:ext>
            </a:extLst>
          </p:cNvPr>
          <p:cNvSpPr>
            <a:spLocks noGrp="1"/>
          </p:cNvSpPr>
          <p:nvPr>
            <p:ph type="title"/>
          </p:nvPr>
        </p:nvSpPr>
        <p:spPr>
          <a:xfrm>
            <a:off x="-1002" y="609600"/>
            <a:ext cx="9157033" cy="1106906"/>
          </a:xfrm>
        </p:spPr>
        <p:txBody>
          <a:bodyPr/>
          <a:lstStyle/>
          <a:p>
            <a:pPr>
              <a:defRPr/>
            </a:pPr>
            <a:r>
              <a:rPr lang="en-GB" sz="5400" b="0" dirty="0">
                <a:solidFill>
                  <a:srgbClr val="F474C4"/>
                </a:solidFill>
                <a:latin typeface="Manus"/>
              </a:rPr>
              <a:t>Internal reproductive organs </a:t>
            </a:r>
            <a:br>
              <a:rPr lang="en-GB" sz="5400" dirty="0">
                <a:latin typeface="Manus"/>
              </a:rPr>
            </a:br>
            <a:endParaRPr lang="en-GB" sz="5400" dirty="0">
              <a:latin typeface="Manus"/>
            </a:endParaRPr>
          </a:p>
        </p:txBody>
      </p:sp>
      <p:grpSp>
        <p:nvGrpSpPr>
          <p:cNvPr id="24580" name="Group 39">
            <a:extLst>
              <a:ext uri="{FF2B5EF4-FFF2-40B4-BE49-F238E27FC236}">
                <a16:creationId xmlns:a16="http://schemas.microsoft.com/office/drawing/2014/main" id="{A12A902E-DD55-443D-BF75-C49E413E6750}"/>
              </a:ext>
            </a:extLst>
          </p:cNvPr>
          <p:cNvGrpSpPr>
            <a:grpSpLocks/>
          </p:cNvGrpSpPr>
          <p:nvPr/>
        </p:nvGrpSpPr>
        <p:grpSpPr bwMode="auto">
          <a:xfrm>
            <a:off x="615950" y="1301750"/>
            <a:ext cx="7050088" cy="4889500"/>
            <a:chOff x="0" y="0"/>
            <a:chExt cx="60725" cy="49940"/>
          </a:xfrm>
        </p:grpSpPr>
        <p:grpSp>
          <p:nvGrpSpPr>
            <p:cNvPr id="24586" name="Group 6">
              <a:extLst>
                <a:ext uri="{FF2B5EF4-FFF2-40B4-BE49-F238E27FC236}">
                  <a16:creationId xmlns:a16="http://schemas.microsoft.com/office/drawing/2014/main" id="{F7A7180B-399C-46F9-B163-66A68B0BEEAF}"/>
                </a:ext>
              </a:extLst>
            </p:cNvPr>
            <p:cNvGrpSpPr>
              <a:grpSpLocks/>
            </p:cNvGrpSpPr>
            <p:nvPr/>
          </p:nvGrpSpPr>
          <p:grpSpPr bwMode="auto">
            <a:xfrm>
              <a:off x="0" y="0"/>
              <a:ext cx="60725" cy="49940"/>
              <a:chOff x="0" y="0"/>
              <a:chExt cx="60725" cy="49940"/>
            </a:xfrm>
          </p:grpSpPr>
          <p:grpSp>
            <p:nvGrpSpPr>
              <p:cNvPr id="24591" name="Group 7">
                <a:extLst>
                  <a:ext uri="{FF2B5EF4-FFF2-40B4-BE49-F238E27FC236}">
                    <a16:creationId xmlns:a16="http://schemas.microsoft.com/office/drawing/2014/main" id="{1E625C06-0767-4719-8D35-613246D45196}"/>
                  </a:ext>
                </a:extLst>
              </p:cNvPr>
              <p:cNvGrpSpPr>
                <a:grpSpLocks/>
              </p:cNvGrpSpPr>
              <p:nvPr/>
            </p:nvGrpSpPr>
            <p:grpSpPr bwMode="auto">
              <a:xfrm>
                <a:off x="0" y="0"/>
                <a:ext cx="60725" cy="49940"/>
                <a:chOff x="0" y="0"/>
                <a:chExt cx="57517" cy="46699"/>
              </a:xfrm>
            </p:grpSpPr>
            <p:pic>
              <p:nvPicPr>
                <p:cNvPr id="24597" name="Picture 8">
                  <a:extLst>
                    <a:ext uri="{FF2B5EF4-FFF2-40B4-BE49-F238E27FC236}">
                      <a16:creationId xmlns:a16="http://schemas.microsoft.com/office/drawing/2014/main" id="{77A61663-047A-430F-AD0E-D26CCC0A5AA8}"/>
                    </a:ext>
                  </a:extLst>
                </p:cNvPr>
                <p:cNvPicPr>
                  <a:picLocks noChangeAspect="1"/>
                </p:cNvPicPr>
                <p:nvPr/>
              </p:nvPicPr>
              <p:blipFill>
                <a:blip r:embed="rId4">
                  <a:extLst>
                    <a:ext uri="{28A0092B-C50C-407E-A947-70E740481C1C}">
                      <a14:useLocalDpi xmlns:a14="http://schemas.microsoft.com/office/drawing/2010/main" val="0"/>
                    </a:ext>
                  </a:extLst>
                </a:blip>
                <a:srcRect l="37634" t="22916" r="22881" b="21439"/>
                <a:stretch>
                  <a:fillRect/>
                </a:stretch>
              </p:blipFill>
              <p:spPr bwMode="auto">
                <a:xfrm>
                  <a:off x="6096" y="3516"/>
                  <a:ext cx="51346" cy="4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8" name="Rounded Rectangle 9">
                  <a:extLst>
                    <a:ext uri="{FF2B5EF4-FFF2-40B4-BE49-F238E27FC236}">
                      <a16:creationId xmlns:a16="http://schemas.microsoft.com/office/drawing/2014/main" id="{604B8212-173A-413B-9905-58ACF53C8164}"/>
                    </a:ext>
                  </a:extLst>
                </p:cNvPr>
                <p:cNvSpPr>
                  <a:spLocks noChangeArrowheads="1"/>
                </p:cNvSpPr>
                <p:nvPr/>
              </p:nvSpPr>
              <p:spPr bwMode="auto">
                <a:xfrm>
                  <a:off x="38334" y="31300"/>
                  <a:ext cx="19183" cy="4965"/>
                </a:xfrm>
                <a:prstGeom prst="roundRect">
                  <a:avLst>
                    <a:gd name="adj" fmla="val 16667"/>
                  </a:avLst>
                </a:prstGeom>
                <a:solidFill>
                  <a:srgbClr val="652F91"/>
                </a:solidFill>
                <a:ln w="50800">
                  <a:solidFill>
                    <a:srgbClr val="652F91"/>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599" name="Rounded Rectangle 10">
                  <a:extLst>
                    <a:ext uri="{FF2B5EF4-FFF2-40B4-BE49-F238E27FC236}">
                      <a16:creationId xmlns:a16="http://schemas.microsoft.com/office/drawing/2014/main" id="{E50603BA-C1AC-4254-B719-A19A2947AC93}"/>
                    </a:ext>
                  </a:extLst>
                </p:cNvPr>
                <p:cNvSpPr>
                  <a:spLocks noChangeArrowheads="1"/>
                </p:cNvSpPr>
                <p:nvPr/>
              </p:nvSpPr>
              <p:spPr bwMode="auto">
                <a:xfrm>
                  <a:off x="0" y="15591"/>
                  <a:ext cx="19294" cy="4965"/>
                </a:xfrm>
                <a:prstGeom prst="roundRect">
                  <a:avLst>
                    <a:gd name="adj" fmla="val 16667"/>
                  </a:avLst>
                </a:prstGeom>
                <a:solidFill>
                  <a:srgbClr val="44C7EE"/>
                </a:solidFill>
                <a:ln w="508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600" name="Rounded Rectangle 11">
                  <a:extLst>
                    <a:ext uri="{FF2B5EF4-FFF2-40B4-BE49-F238E27FC236}">
                      <a16:creationId xmlns:a16="http://schemas.microsoft.com/office/drawing/2014/main" id="{6A50A048-AB2B-456D-882D-CF31F9AB1FC5}"/>
                    </a:ext>
                  </a:extLst>
                </p:cNvPr>
                <p:cNvSpPr>
                  <a:spLocks noChangeArrowheads="1"/>
                </p:cNvSpPr>
                <p:nvPr/>
              </p:nvSpPr>
              <p:spPr bwMode="auto">
                <a:xfrm>
                  <a:off x="24149" y="39037"/>
                  <a:ext cx="19295" cy="4966"/>
                </a:xfrm>
                <a:prstGeom prst="roundRect">
                  <a:avLst>
                    <a:gd name="adj" fmla="val 16667"/>
                  </a:avLst>
                </a:prstGeom>
                <a:solidFill>
                  <a:srgbClr val="E44498"/>
                </a:solidFill>
                <a:ln w="508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601" name="Rounded Rectangle 12">
                  <a:extLst>
                    <a:ext uri="{FF2B5EF4-FFF2-40B4-BE49-F238E27FC236}">
                      <a16:creationId xmlns:a16="http://schemas.microsoft.com/office/drawing/2014/main" id="{8F98BD72-0952-4221-A113-72DFAE08F8F7}"/>
                    </a:ext>
                  </a:extLst>
                </p:cNvPr>
                <p:cNvSpPr>
                  <a:spLocks noChangeArrowheads="1"/>
                </p:cNvSpPr>
                <p:nvPr/>
              </p:nvSpPr>
              <p:spPr bwMode="auto">
                <a:xfrm>
                  <a:off x="1172" y="41734"/>
                  <a:ext cx="19295" cy="4965"/>
                </a:xfrm>
                <a:prstGeom prst="roundRect">
                  <a:avLst>
                    <a:gd name="adj" fmla="val 16667"/>
                  </a:avLst>
                </a:prstGeom>
                <a:solidFill>
                  <a:srgbClr val="FF6700"/>
                </a:solidFill>
                <a:ln w="508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602" name="Rounded Rectangle 13">
                  <a:extLst>
                    <a:ext uri="{FF2B5EF4-FFF2-40B4-BE49-F238E27FC236}">
                      <a16:creationId xmlns:a16="http://schemas.microsoft.com/office/drawing/2014/main" id="{1B24E043-ED6C-4081-BD70-1E7B0844C914}"/>
                    </a:ext>
                  </a:extLst>
                </p:cNvPr>
                <p:cNvSpPr>
                  <a:spLocks noChangeArrowheads="1"/>
                </p:cNvSpPr>
                <p:nvPr/>
              </p:nvSpPr>
              <p:spPr bwMode="auto">
                <a:xfrm>
                  <a:off x="27080" y="0"/>
                  <a:ext cx="19295" cy="4965"/>
                </a:xfrm>
                <a:prstGeom prst="roundRect">
                  <a:avLst>
                    <a:gd name="adj" fmla="val 16667"/>
                  </a:avLst>
                </a:prstGeom>
                <a:solidFill>
                  <a:srgbClr val="F9C40C"/>
                </a:solidFill>
                <a:ln w="508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4592" name="Straight Connector 14">
                <a:extLst>
                  <a:ext uri="{FF2B5EF4-FFF2-40B4-BE49-F238E27FC236}">
                    <a16:creationId xmlns:a16="http://schemas.microsoft.com/office/drawing/2014/main" id="{C48E4ECB-5358-4958-B4CC-7F671A5D27AC}"/>
                  </a:ext>
                </a:extLst>
              </p:cNvPr>
              <p:cNvSpPr>
                <a:spLocks noChangeShapeType="1"/>
              </p:cNvSpPr>
              <p:nvPr/>
            </p:nvSpPr>
            <p:spPr bwMode="auto">
              <a:xfrm>
                <a:off x="34583" y="21570"/>
                <a:ext cx="15586" cy="11897"/>
              </a:xfrm>
              <a:prstGeom prst="line">
                <a:avLst/>
              </a:prstGeom>
              <a:noFill/>
              <a:ln w="50800" cap="rnd">
                <a:solidFill>
                  <a:srgbClr val="652F91"/>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93" name="Straight Connector 15">
                <a:extLst>
                  <a:ext uri="{FF2B5EF4-FFF2-40B4-BE49-F238E27FC236}">
                    <a16:creationId xmlns:a16="http://schemas.microsoft.com/office/drawing/2014/main" id="{22B3A24E-FE2E-49DB-A0FC-73EB5474CA5D}"/>
                  </a:ext>
                </a:extLst>
              </p:cNvPr>
              <p:cNvSpPr>
                <a:spLocks noChangeShapeType="1"/>
              </p:cNvSpPr>
              <p:nvPr/>
            </p:nvSpPr>
            <p:spPr bwMode="auto">
              <a:xfrm flipV="1">
                <a:off x="33528" y="5392"/>
                <a:ext cx="4572" cy="8974"/>
              </a:xfrm>
              <a:prstGeom prst="line">
                <a:avLst/>
              </a:prstGeom>
              <a:noFill/>
              <a:ln w="50800" cap="rnd">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94" name="Straight Connector 16">
                <a:extLst>
                  <a:ext uri="{FF2B5EF4-FFF2-40B4-BE49-F238E27FC236}">
                    <a16:creationId xmlns:a16="http://schemas.microsoft.com/office/drawing/2014/main" id="{318DE6C7-934A-4A90-A09C-C8148235D56B}"/>
                  </a:ext>
                </a:extLst>
              </p:cNvPr>
              <p:cNvSpPr>
                <a:spLocks noChangeShapeType="1"/>
              </p:cNvSpPr>
              <p:nvPr/>
            </p:nvSpPr>
            <p:spPr bwMode="auto">
              <a:xfrm>
                <a:off x="18991" y="37396"/>
                <a:ext cx="6505" cy="4572"/>
              </a:xfrm>
              <a:prstGeom prst="line">
                <a:avLst/>
              </a:prstGeom>
              <a:noFill/>
              <a:ln w="50800" cap="rnd">
                <a:solidFill>
                  <a:srgbClr val="E44498"/>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95" name="Oval 17">
                <a:extLst>
                  <a:ext uri="{FF2B5EF4-FFF2-40B4-BE49-F238E27FC236}">
                    <a16:creationId xmlns:a16="http://schemas.microsoft.com/office/drawing/2014/main" id="{32E2549E-F9A7-45E8-9FD2-4858DF464ACE}"/>
                  </a:ext>
                </a:extLst>
              </p:cNvPr>
              <p:cNvSpPr>
                <a:spLocks noChangeArrowheads="1"/>
              </p:cNvSpPr>
              <p:nvPr/>
            </p:nvSpPr>
            <p:spPr bwMode="auto">
              <a:xfrm>
                <a:off x="32824" y="13833"/>
                <a:ext cx="1172" cy="1289"/>
              </a:xfrm>
              <a:prstGeom prst="ellipse">
                <a:avLst/>
              </a:prstGeom>
              <a:solidFill>
                <a:srgbClr val="F9C40C"/>
              </a:solidFill>
              <a:ln w="12700">
                <a:solidFill>
                  <a:srgbClr val="F9C40C"/>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596" name="Oval 18">
                <a:extLst>
                  <a:ext uri="{FF2B5EF4-FFF2-40B4-BE49-F238E27FC236}">
                    <a16:creationId xmlns:a16="http://schemas.microsoft.com/office/drawing/2014/main" id="{B1A5B001-0865-4002-A1E5-3447B84DD8A5}"/>
                  </a:ext>
                </a:extLst>
              </p:cNvPr>
              <p:cNvSpPr>
                <a:spLocks noChangeArrowheads="1"/>
              </p:cNvSpPr>
              <p:nvPr/>
            </p:nvSpPr>
            <p:spPr bwMode="auto">
              <a:xfrm>
                <a:off x="18405" y="36576"/>
                <a:ext cx="1168" cy="1289"/>
              </a:xfrm>
              <a:prstGeom prst="ellipse">
                <a:avLst/>
              </a:prstGeom>
              <a:solidFill>
                <a:srgbClr val="E44498"/>
              </a:solidFill>
              <a:ln w="12700">
                <a:solidFill>
                  <a:srgbClr val="E44498"/>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4587" name="Straight Connector 19">
              <a:extLst>
                <a:ext uri="{FF2B5EF4-FFF2-40B4-BE49-F238E27FC236}">
                  <a16:creationId xmlns:a16="http://schemas.microsoft.com/office/drawing/2014/main" id="{C80DB777-6C4B-4F01-A91D-43FDA1D26725}"/>
                </a:ext>
              </a:extLst>
            </p:cNvPr>
            <p:cNvSpPr>
              <a:spLocks noChangeShapeType="1"/>
            </p:cNvSpPr>
            <p:nvPr/>
          </p:nvSpPr>
          <p:spPr bwMode="auto">
            <a:xfrm>
              <a:off x="10550" y="38100"/>
              <a:ext cx="0" cy="6338"/>
            </a:xfrm>
            <a:prstGeom prst="line">
              <a:avLst/>
            </a:prstGeom>
            <a:noFill/>
            <a:ln w="50800" cap="rnd">
              <a:solidFill>
                <a:srgbClr val="FF6700"/>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88" name="Oval 20">
              <a:extLst>
                <a:ext uri="{FF2B5EF4-FFF2-40B4-BE49-F238E27FC236}">
                  <a16:creationId xmlns:a16="http://schemas.microsoft.com/office/drawing/2014/main" id="{59CE8537-B4DA-4AF1-9F70-6DEEAD531479}"/>
                </a:ext>
              </a:extLst>
            </p:cNvPr>
            <p:cNvSpPr>
              <a:spLocks noChangeArrowheads="1"/>
            </p:cNvSpPr>
            <p:nvPr/>
          </p:nvSpPr>
          <p:spPr bwMode="auto">
            <a:xfrm>
              <a:off x="9964" y="37044"/>
              <a:ext cx="1162" cy="1283"/>
            </a:xfrm>
            <a:prstGeom prst="ellipse">
              <a:avLst/>
            </a:prstGeom>
            <a:solidFill>
              <a:srgbClr val="FF6700"/>
            </a:solidFill>
            <a:ln w="12700">
              <a:solidFill>
                <a:srgbClr val="FF6700"/>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4589" name="Straight Connector 21">
              <a:extLst>
                <a:ext uri="{FF2B5EF4-FFF2-40B4-BE49-F238E27FC236}">
                  <a16:creationId xmlns:a16="http://schemas.microsoft.com/office/drawing/2014/main" id="{BA3A028B-527B-4889-8694-F532A2E27F1E}"/>
                </a:ext>
              </a:extLst>
            </p:cNvPr>
            <p:cNvSpPr>
              <a:spLocks noChangeShapeType="1"/>
            </p:cNvSpPr>
            <p:nvPr/>
          </p:nvSpPr>
          <p:spPr bwMode="auto">
            <a:xfrm>
              <a:off x="9026" y="22039"/>
              <a:ext cx="1935" cy="6622"/>
            </a:xfrm>
            <a:prstGeom prst="line">
              <a:avLst/>
            </a:prstGeom>
            <a:noFill/>
            <a:ln w="50800" cap="rnd">
              <a:solidFill>
                <a:srgbClr val="44C7EE"/>
              </a:solidFill>
              <a:miter lim="800000"/>
              <a:headEnd/>
              <a:tailEnd/>
            </a:ln>
            <a:extLst>
              <a:ext uri="{909E8E84-426E-40DD-AFC4-6F175D3DCCD1}">
                <a14:hiddenFill xmlns:a14="http://schemas.microsoft.com/office/drawing/2010/main">
                  <a:noFill/>
                </a14:hiddenFill>
              </a:ext>
            </a:extLst>
          </p:spPr>
          <p:txBody>
            <a:bodyPr/>
            <a:lstStyle/>
            <a:p>
              <a:endParaRPr lang="en-GB"/>
            </a:p>
          </p:txBody>
        </p:sp>
        <p:sp>
          <p:nvSpPr>
            <p:cNvPr id="24590" name="Oval 22">
              <a:extLst>
                <a:ext uri="{FF2B5EF4-FFF2-40B4-BE49-F238E27FC236}">
                  <a16:creationId xmlns:a16="http://schemas.microsoft.com/office/drawing/2014/main" id="{1028C1ED-9BF8-4BF1-8542-248397446BD2}"/>
                </a:ext>
              </a:extLst>
            </p:cNvPr>
            <p:cNvSpPr>
              <a:spLocks noChangeArrowheads="1"/>
            </p:cNvSpPr>
            <p:nvPr/>
          </p:nvSpPr>
          <p:spPr bwMode="auto">
            <a:xfrm>
              <a:off x="10199" y="27783"/>
              <a:ext cx="1168" cy="1289"/>
            </a:xfrm>
            <a:prstGeom prst="ellipse">
              <a:avLst/>
            </a:prstGeom>
            <a:solidFill>
              <a:srgbClr val="44C7EE"/>
            </a:solidFill>
            <a:ln w="12700">
              <a:solidFill>
                <a:srgbClr val="44C7EE"/>
              </a:solidFill>
              <a:miter lim="800000"/>
              <a:headEnd/>
              <a:tailEnd/>
            </a:ln>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2" name="TextBox 21">
            <a:extLst>
              <a:ext uri="{FF2B5EF4-FFF2-40B4-BE49-F238E27FC236}">
                <a16:creationId xmlns:a16="http://schemas.microsoft.com/office/drawing/2014/main" id="{07CAAE63-F2D3-44C1-B577-122E14BB977C}"/>
              </a:ext>
            </a:extLst>
          </p:cNvPr>
          <p:cNvSpPr txBox="1"/>
          <p:nvPr/>
        </p:nvSpPr>
        <p:spPr>
          <a:xfrm>
            <a:off x="3935413" y="1301750"/>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Sperm Ducts</a:t>
            </a:r>
          </a:p>
        </p:txBody>
      </p:sp>
      <p:sp>
        <p:nvSpPr>
          <p:cNvPr id="23" name="TextBox 22">
            <a:extLst>
              <a:ext uri="{FF2B5EF4-FFF2-40B4-BE49-F238E27FC236}">
                <a16:creationId xmlns:a16="http://schemas.microsoft.com/office/drawing/2014/main" id="{28FCB9E7-9353-4632-ACF4-425087FA687C}"/>
              </a:ext>
            </a:extLst>
          </p:cNvPr>
          <p:cNvSpPr txBox="1"/>
          <p:nvPr/>
        </p:nvSpPr>
        <p:spPr>
          <a:xfrm>
            <a:off x="590550" y="2940050"/>
            <a:ext cx="2363788"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Penis</a:t>
            </a:r>
          </a:p>
        </p:txBody>
      </p:sp>
      <p:sp>
        <p:nvSpPr>
          <p:cNvPr id="24" name="TextBox 23">
            <a:extLst>
              <a:ext uri="{FF2B5EF4-FFF2-40B4-BE49-F238E27FC236}">
                <a16:creationId xmlns:a16="http://schemas.microsoft.com/office/drawing/2014/main" id="{32B1E44E-D506-4CDB-8A14-4083D7CD21E2}"/>
              </a:ext>
            </a:extLst>
          </p:cNvPr>
          <p:cNvSpPr txBox="1"/>
          <p:nvPr/>
        </p:nvSpPr>
        <p:spPr>
          <a:xfrm>
            <a:off x="773113" y="5635625"/>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Urethra</a:t>
            </a:r>
          </a:p>
        </p:txBody>
      </p:sp>
      <p:sp>
        <p:nvSpPr>
          <p:cNvPr id="25" name="TextBox 24">
            <a:extLst>
              <a:ext uri="{FF2B5EF4-FFF2-40B4-BE49-F238E27FC236}">
                <a16:creationId xmlns:a16="http://schemas.microsoft.com/office/drawing/2014/main" id="{1ED4B1A5-BD04-4717-A305-528727593474}"/>
              </a:ext>
            </a:extLst>
          </p:cNvPr>
          <p:cNvSpPr txBox="1"/>
          <p:nvPr/>
        </p:nvSpPr>
        <p:spPr>
          <a:xfrm>
            <a:off x="3624263" y="5375275"/>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Testicles</a:t>
            </a:r>
          </a:p>
        </p:txBody>
      </p:sp>
      <p:sp>
        <p:nvSpPr>
          <p:cNvPr id="26" name="TextBox 25">
            <a:extLst>
              <a:ext uri="{FF2B5EF4-FFF2-40B4-BE49-F238E27FC236}">
                <a16:creationId xmlns:a16="http://schemas.microsoft.com/office/drawing/2014/main" id="{985FC8C8-E505-4DEC-ACB7-7B9B0C012217}"/>
              </a:ext>
            </a:extLst>
          </p:cNvPr>
          <p:cNvSpPr txBox="1"/>
          <p:nvPr/>
        </p:nvSpPr>
        <p:spPr>
          <a:xfrm>
            <a:off x="5354638" y="4591050"/>
            <a:ext cx="2365375" cy="523875"/>
          </a:xfrm>
          <a:prstGeom prst="rect">
            <a:avLst/>
          </a:prstGeom>
          <a:noFill/>
        </p:spPr>
        <p:txBody>
          <a:bodyPr>
            <a:spAutoFit/>
          </a:bodyPr>
          <a:lstStyle/>
          <a:p>
            <a:pPr algn="ctr">
              <a:defRPr/>
            </a:pPr>
            <a:r>
              <a:rPr lang="en-GB" sz="2800" b="1" dirty="0">
                <a:solidFill>
                  <a:schemeClr val="bg1"/>
                </a:solidFill>
                <a:latin typeface="Setimo" panose="020B0603020204030204" pitchFamily="34" charset="0"/>
                <a:cs typeface="Setimo" panose="020B0603020204030204" pitchFamily="34" charset="0"/>
              </a:rPr>
              <a:t>Glands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6C032-A6D8-41B6-A6E1-B37DD9F817DA}"/>
              </a:ext>
            </a:extLst>
          </p:cNvPr>
          <p:cNvSpPr>
            <a:spLocks noGrp="1"/>
          </p:cNvSpPr>
          <p:nvPr>
            <p:ph type="title"/>
          </p:nvPr>
        </p:nvSpPr>
        <p:spPr>
          <a:xfrm>
            <a:off x="682625" y="404813"/>
            <a:ext cx="7772400" cy="1143000"/>
          </a:xfrm>
        </p:spPr>
        <p:txBody>
          <a:bodyPr/>
          <a:lstStyle/>
          <a:p>
            <a:pPr algn="l">
              <a:defRPr/>
            </a:pPr>
            <a:r>
              <a:rPr lang="en-GB" sz="7200" b="0" dirty="0">
                <a:solidFill>
                  <a:srgbClr val="F474C4"/>
                </a:solidFill>
                <a:latin typeface="Manus" pitchFamily="50" charset="0"/>
              </a:rPr>
              <a:t>Keeping Clean</a:t>
            </a:r>
          </a:p>
        </p:txBody>
      </p:sp>
      <p:pic>
        <p:nvPicPr>
          <p:cNvPr id="26627" name="Picture 2">
            <a:extLst>
              <a:ext uri="{FF2B5EF4-FFF2-40B4-BE49-F238E27FC236}">
                <a16:creationId xmlns:a16="http://schemas.microsoft.com/office/drawing/2014/main" id="{CF67675E-CC90-4AC2-82E6-8042A67F5A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549400"/>
            <a:ext cx="1970088"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66D3F06-CF82-46E6-B231-76D1AA7C13CE}"/>
              </a:ext>
            </a:extLst>
          </p:cNvPr>
          <p:cNvSpPr txBox="1"/>
          <p:nvPr/>
        </p:nvSpPr>
        <p:spPr>
          <a:xfrm>
            <a:off x="701675" y="1547813"/>
            <a:ext cx="4117975" cy="4032250"/>
          </a:xfrm>
          <a:prstGeom prst="rect">
            <a:avLst/>
          </a:prstGeom>
          <a:noFill/>
        </p:spPr>
        <p:txBody>
          <a:bodyPr>
            <a:spAutoFit/>
          </a:bodyPr>
          <a:lstStyle/>
          <a:p>
            <a:pPr>
              <a:defRPr/>
            </a:pPr>
            <a:r>
              <a:rPr lang="en-GB" sz="3200" dirty="0">
                <a:latin typeface="Setimo" panose="020B0603020204030204" pitchFamily="34" charset="0"/>
                <a:cs typeface="Setimo" panose="020B0603020204030204" pitchFamily="34" charset="0"/>
              </a:rPr>
              <a:t>Genitals are very sensitive and it’s important to keep them clean. </a:t>
            </a:r>
          </a:p>
          <a:p>
            <a:pPr>
              <a:defRPr/>
            </a:pPr>
            <a:endParaRPr lang="en-GB" sz="3200" dirty="0">
              <a:latin typeface="Setimo" panose="020B0603020204030204" pitchFamily="34" charset="0"/>
              <a:cs typeface="Setimo" panose="020B0603020204030204" pitchFamily="34" charset="0"/>
            </a:endParaRPr>
          </a:p>
          <a:p>
            <a:pPr>
              <a:defRPr/>
            </a:pPr>
            <a:r>
              <a:rPr lang="en-GB" sz="3200" dirty="0">
                <a:latin typeface="Setimo" panose="020B0603020204030204" pitchFamily="34" charset="0"/>
                <a:cs typeface="Setimo" panose="020B0603020204030204" pitchFamily="34" charset="0"/>
              </a:rPr>
              <a:t>Wash them with warm water and unperfumed soap</a:t>
            </a:r>
            <a:r>
              <a:rPr lang="en-GB" dirty="0">
                <a:latin typeface="+mn-lt"/>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DF54-8CD7-4658-BCD1-2286305DDF91}"/>
              </a:ext>
            </a:extLst>
          </p:cNvPr>
          <p:cNvSpPr>
            <a:spLocks noGrp="1"/>
          </p:cNvSpPr>
          <p:nvPr>
            <p:ph type="title"/>
          </p:nvPr>
        </p:nvSpPr>
        <p:spPr>
          <a:xfrm>
            <a:off x="323528" y="1844824"/>
            <a:ext cx="8460432" cy="4524315"/>
          </a:xfrm>
        </p:spPr>
        <p:txBody>
          <a:bodyPr/>
          <a:lstStyle/>
          <a:p>
            <a:pPr algn="ctr" eaLnBrk="1" hangingPunct="1">
              <a:defRPr/>
            </a:pPr>
            <a:r>
              <a:rPr lang="en-US" sz="7200" b="0" dirty="0">
                <a:latin typeface="Manus" pitchFamily="50" charset="0"/>
                <a:ea typeface="+mj-ea"/>
                <a:cs typeface="+mj-cs"/>
              </a:rPr>
              <a:t>But why do we have reproductive organs?  </a:t>
            </a:r>
            <a:r>
              <a:rPr lang="en-US" sz="5400" dirty="0">
                <a:ea typeface="+mj-ea"/>
                <a:cs typeface="+mj-cs"/>
              </a:rPr>
              <a:t>	</a:t>
            </a:r>
            <a:br>
              <a:rPr lang="en-US" dirty="0">
                <a:ea typeface="+mj-ea"/>
                <a:cs typeface="+mj-cs"/>
              </a:rPr>
            </a:br>
            <a:br>
              <a:rPr lang="en-US" dirty="0">
                <a:ea typeface="+mj-ea"/>
                <a:cs typeface="+mj-cs"/>
              </a:rPr>
            </a:br>
            <a:br>
              <a:rPr lang="en-US" dirty="0">
                <a:ea typeface="+mj-ea"/>
                <a:cs typeface="+mj-cs"/>
              </a:rPr>
            </a:br>
            <a:endParaRPr lang="en-US" dirty="0">
              <a:ea typeface="+mj-ea"/>
              <a:cs typeface="+mj-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0722" name="TextBox 7">
            <a:extLst>
              <a:ext uri="{FF2B5EF4-FFF2-40B4-BE49-F238E27FC236}">
                <a16:creationId xmlns:a16="http://schemas.microsoft.com/office/drawing/2014/main" id="{5FE31757-B9A0-4431-A5F5-90D83A90C78B}"/>
              </a:ext>
            </a:extLst>
          </p:cNvPr>
          <p:cNvSpPr txBox="1">
            <a:spLocks noChangeArrowheads="1"/>
          </p:cNvSpPr>
          <p:nvPr/>
        </p:nvSpPr>
        <p:spPr bwMode="auto">
          <a:xfrm>
            <a:off x="676275" y="2334280"/>
            <a:ext cx="48958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7000"/>
              </a:lnSpc>
              <a:spcBef>
                <a:spcPct val="0"/>
              </a:spcBef>
              <a:spcAft>
                <a:spcPts val="800"/>
              </a:spcAft>
              <a:buFontTx/>
              <a:buNone/>
            </a:pPr>
            <a:r>
              <a:rPr lang="en-GB" altLang="en-US" dirty="0">
                <a:latin typeface="Setimo" panose="020B0603020204030204" pitchFamily="34" charset="0"/>
                <a:ea typeface="Calibri" panose="020F0502020204030204" pitchFamily="34" charset="0"/>
                <a:cs typeface="Setimo" panose="020B0603020204030204" pitchFamily="34" charset="0"/>
              </a:rPr>
              <a:t>Reproduction means </a:t>
            </a:r>
            <a:r>
              <a:rPr lang="en-GB" altLang="en-US" b="1" dirty="0">
                <a:latin typeface="Setimo" panose="020B0603020204030204" pitchFamily="34" charset="0"/>
                <a:ea typeface="Calibri" panose="020F0502020204030204" pitchFamily="34" charset="0"/>
                <a:cs typeface="Setimo" panose="020B0603020204030204" pitchFamily="34" charset="0"/>
              </a:rPr>
              <a:t>creating new life </a:t>
            </a:r>
            <a:r>
              <a:rPr lang="en-GB" altLang="en-US" dirty="0">
                <a:latin typeface="Setimo" panose="020B0603020204030204" pitchFamily="34" charset="0"/>
                <a:ea typeface="Calibri" panose="020F0502020204030204" pitchFamily="34" charset="0"/>
                <a:cs typeface="Setimo" panose="020B0603020204030204" pitchFamily="34" charset="0"/>
              </a:rPr>
              <a:t>- for humans that is growing babies. Reproductive organs and genitals can play an important part in </a:t>
            </a:r>
            <a:r>
              <a:rPr lang="en-GB" altLang="en-US" b="1" dirty="0">
                <a:latin typeface="Setimo" panose="020B0603020204030204" pitchFamily="34" charset="0"/>
                <a:ea typeface="Calibri" panose="020F0502020204030204" pitchFamily="34" charset="0"/>
                <a:cs typeface="Setimo" panose="020B0603020204030204" pitchFamily="34" charset="0"/>
              </a:rPr>
              <a:t>reproduction and pregnancy.</a:t>
            </a:r>
          </a:p>
        </p:txBody>
      </p:sp>
      <p:sp>
        <p:nvSpPr>
          <p:cNvPr id="55299" name="Rectangle 5">
            <a:extLst>
              <a:ext uri="{FF2B5EF4-FFF2-40B4-BE49-F238E27FC236}">
                <a16:creationId xmlns:a16="http://schemas.microsoft.com/office/drawing/2014/main" id="{8C909B56-A298-4D8E-A5E3-C8F81149033F}"/>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a:solidFill>
                  <a:srgbClr val="663291"/>
                </a:solidFill>
                <a:latin typeface="+mj-lt"/>
                <a:cs typeface="Arial" panose="020B0604020202020204" pitchFamily="34" charset="0"/>
              </a:rPr>
              <a:t> </a:t>
            </a:r>
            <a:endParaRPr lang="en-US" altLang="en-US" b="1">
              <a:solidFill>
                <a:srgbClr val="663291"/>
              </a:solidFill>
              <a:latin typeface="+mj-lt"/>
              <a:cs typeface="Arial" panose="020B0604020202020204" pitchFamily="34" charset="0"/>
            </a:endParaRPr>
          </a:p>
        </p:txBody>
      </p:sp>
      <p:sp>
        <p:nvSpPr>
          <p:cNvPr id="30724" name="TextBox 1">
            <a:extLst>
              <a:ext uri="{FF2B5EF4-FFF2-40B4-BE49-F238E27FC236}">
                <a16:creationId xmlns:a16="http://schemas.microsoft.com/office/drawing/2014/main" id="{257C754C-984B-46E5-839D-AC69691DA1E0}"/>
              </a:ext>
            </a:extLst>
          </p:cNvPr>
          <p:cNvSpPr txBox="1">
            <a:spLocks noChangeArrowheads="1"/>
          </p:cNvSpPr>
          <p:nvPr/>
        </p:nvSpPr>
        <p:spPr bwMode="auto">
          <a:xfrm>
            <a:off x="676275" y="395288"/>
            <a:ext cx="86328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r>
              <a:rPr lang="en-GB" altLang="en-US" sz="6000" dirty="0">
                <a:solidFill>
                  <a:srgbClr val="F474C4"/>
                </a:solidFill>
                <a:latin typeface="Manus" pitchFamily="50" charset="0"/>
              </a:rPr>
              <a:t>But why do we have reproductive organs? </a:t>
            </a:r>
          </a:p>
        </p:txBody>
      </p:sp>
      <p:pic>
        <p:nvPicPr>
          <p:cNvPr id="30725" name="Picture 1">
            <a:extLst>
              <a:ext uri="{FF2B5EF4-FFF2-40B4-BE49-F238E27FC236}">
                <a16:creationId xmlns:a16="http://schemas.microsoft.com/office/drawing/2014/main" id="{C85B041D-0BEA-4F4F-A060-B1EC37F084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4667" y="3143250"/>
            <a:ext cx="3377083" cy="215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780FA-3B3A-4C53-B4A6-C88DC67019DF}"/>
              </a:ext>
            </a:extLst>
          </p:cNvPr>
          <p:cNvSpPr>
            <a:spLocks noGrp="1"/>
          </p:cNvSpPr>
          <p:nvPr>
            <p:ph type="title"/>
          </p:nvPr>
        </p:nvSpPr>
        <p:spPr>
          <a:xfrm>
            <a:off x="539750" y="1826370"/>
            <a:ext cx="7772400" cy="2308324"/>
          </a:xfrm>
        </p:spPr>
        <p:txBody>
          <a:bodyPr/>
          <a:lstStyle/>
          <a:p>
            <a:pPr algn="ctr">
              <a:defRPr/>
            </a:pPr>
            <a:r>
              <a:rPr lang="en-GB" sz="7200" b="0">
                <a:latin typeface="Manus"/>
                <a:ea typeface="ＭＳ Ｐゴシック"/>
              </a:rPr>
              <a:t>Where </a:t>
            </a:r>
            <a:r>
              <a:rPr lang="en-GB" sz="7200" b="0" dirty="0">
                <a:latin typeface="Manus"/>
                <a:ea typeface="ＭＳ Ｐゴシック"/>
              </a:rPr>
              <a:t>do babies come from?’ sort cards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5299" name="Rectangle 5">
            <a:extLst>
              <a:ext uri="{FF2B5EF4-FFF2-40B4-BE49-F238E27FC236}">
                <a16:creationId xmlns:a16="http://schemas.microsoft.com/office/drawing/2014/main" id="{8C6DAE6C-74B5-469E-BBED-F2B3AB41A9BA}"/>
              </a:ext>
            </a:extLst>
          </p:cNvPr>
          <p:cNvSpPr>
            <a:spLocks noChangeArrowheads="1"/>
          </p:cNvSpPr>
          <p:nvPr/>
        </p:nvSpPr>
        <p:spPr bwMode="auto">
          <a:xfrm>
            <a:off x="1331913" y="260350"/>
            <a:ext cx="6480175" cy="584200"/>
          </a:xfrm>
          <a:prstGeom prst="rect">
            <a:avLst/>
          </a:prstGeom>
          <a:noFill/>
          <a:ln>
            <a:noFill/>
          </a:ln>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defRPr/>
            </a:pPr>
            <a:r>
              <a:rPr lang="en-GB" altLang="en-US" b="1">
                <a:solidFill>
                  <a:srgbClr val="663291"/>
                </a:solidFill>
                <a:latin typeface="+mj-lt"/>
                <a:cs typeface="Arial" panose="020B0604020202020204" pitchFamily="34" charset="0"/>
              </a:rPr>
              <a:t> </a:t>
            </a:r>
            <a:endParaRPr lang="en-US" altLang="en-US" b="1">
              <a:solidFill>
                <a:srgbClr val="663291"/>
              </a:solidFill>
              <a:latin typeface="+mj-lt"/>
              <a:cs typeface="Arial" panose="020B0604020202020204" pitchFamily="34" charset="0"/>
            </a:endParaRPr>
          </a:p>
        </p:txBody>
      </p:sp>
      <p:grpSp>
        <p:nvGrpSpPr>
          <p:cNvPr id="34819" name="Group 7">
            <a:extLst>
              <a:ext uri="{FF2B5EF4-FFF2-40B4-BE49-F238E27FC236}">
                <a16:creationId xmlns:a16="http://schemas.microsoft.com/office/drawing/2014/main" id="{40E504A4-A4B7-402D-89CF-15C88708AC2F}"/>
              </a:ext>
            </a:extLst>
          </p:cNvPr>
          <p:cNvGrpSpPr>
            <a:grpSpLocks/>
          </p:cNvGrpSpPr>
          <p:nvPr/>
        </p:nvGrpSpPr>
        <p:grpSpPr bwMode="auto">
          <a:xfrm>
            <a:off x="395288" y="260350"/>
            <a:ext cx="8569200" cy="6120978"/>
            <a:chOff x="1052626" y="1068781"/>
            <a:chExt cx="97994" cy="65989"/>
          </a:xfrm>
        </p:grpSpPr>
        <p:sp>
          <p:nvSpPr>
            <p:cNvPr id="34820" name="Text Box 3">
              <a:extLst>
                <a:ext uri="{FF2B5EF4-FFF2-40B4-BE49-F238E27FC236}">
                  <a16:creationId xmlns:a16="http://schemas.microsoft.com/office/drawing/2014/main" id="{32687DFA-44C0-4A16-A01E-228AC3BE26CB}"/>
                </a:ext>
              </a:extLst>
            </p:cNvPr>
            <p:cNvSpPr txBox="1">
              <a:spLocks noChangeArrowheads="1"/>
            </p:cNvSpPr>
            <p:nvPr/>
          </p:nvSpPr>
          <p:spPr bwMode="auto">
            <a:xfrm>
              <a:off x="1082497" y="1072972"/>
              <a:ext cx="16764" cy="28422"/>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When an adult couple are in a relationship they may want to have sex. This is when they touch each other in a sexual way and it feels pleasurable.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4821" name="Text Box 4">
              <a:extLst>
                <a:ext uri="{FF2B5EF4-FFF2-40B4-BE49-F238E27FC236}">
                  <a16:creationId xmlns:a16="http://schemas.microsoft.com/office/drawing/2014/main" id="{66FA13BE-C708-4451-955A-9887D0975692}"/>
                </a:ext>
              </a:extLst>
            </p:cNvPr>
            <p:cNvSpPr txBox="1">
              <a:spLocks noChangeArrowheads="1"/>
            </p:cNvSpPr>
            <p:nvPr/>
          </p:nvSpPr>
          <p:spPr bwMode="auto">
            <a:xfrm>
              <a:off x="1135075" y="1068781"/>
              <a:ext cx="14021" cy="31564"/>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nSpc>
                  <a:spcPct val="102000"/>
                </a:lnSpc>
                <a:spcBef>
                  <a:spcPct val="0"/>
                </a:spcBef>
                <a:spcAft>
                  <a:spcPts val="800"/>
                </a:spcAft>
                <a:buFontTx/>
                <a:buNone/>
              </a:pPr>
              <a:r>
                <a:rPr lang="en-GB" altLang="en-US" sz="1400">
                  <a:latin typeface="Calibri" panose="020F0502020204030204" pitchFamily="34" charset="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nSpc>
                  <a:spcPct val="102000"/>
                </a:lnSpc>
                <a:spcBef>
                  <a:spcPct val="0"/>
                </a:spcBef>
                <a:spcAft>
                  <a:spcPts val="800"/>
                </a:spcAft>
                <a:buFontTx/>
                <a:buNone/>
              </a:pPr>
              <a:r>
                <a:rPr lang="en-GB" altLang="en-US" sz="1400">
                  <a:latin typeface="Calibri" panose="020F0502020204030204" pitchFamily="34" charset="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Sometimes when people are having sex the penis gets stiff and the vagina gets slippery.</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4822" name="Text Box 5">
              <a:extLst>
                <a:ext uri="{FF2B5EF4-FFF2-40B4-BE49-F238E27FC236}">
                  <a16:creationId xmlns:a16="http://schemas.microsoft.com/office/drawing/2014/main" id="{EF34B329-6E6D-4435-A8C7-3F3BFA719F37}"/>
                </a:ext>
              </a:extLst>
            </p:cNvPr>
            <p:cNvSpPr txBox="1">
              <a:spLocks noChangeArrowheads="1"/>
            </p:cNvSpPr>
            <p:nvPr/>
          </p:nvSpPr>
          <p:spPr bwMode="auto">
            <a:xfrm>
              <a:off x="1056471" y="1125931"/>
              <a:ext cx="39624" cy="8839"/>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Now the vagina can take the penis being inserted into it. It should feel nice.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4823" name="Text Box 6">
              <a:extLst>
                <a:ext uri="{FF2B5EF4-FFF2-40B4-BE49-F238E27FC236}">
                  <a16:creationId xmlns:a16="http://schemas.microsoft.com/office/drawing/2014/main" id="{B1361E0B-124C-4B75-9C22-5E5A7CCE8371}"/>
                </a:ext>
              </a:extLst>
            </p:cNvPr>
            <p:cNvSpPr txBox="1">
              <a:spLocks noChangeArrowheads="1"/>
            </p:cNvSpPr>
            <p:nvPr/>
          </p:nvSpPr>
          <p:spPr bwMode="auto">
            <a:xfrm>
              <a:off x="1135075" y="1104005"/>
              <a:ext cx="14936" cy="23127"/>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After a while a liquid (semen) is pushed out of the end of the penis. It has millions of tiny sperm in it.</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AutoShape 7">
              <a:extLst>
                <a:ext uri="{FF2B5EF4-FFF2-40B4-BE49-F238E27FC236}">
                  <a16:creationId xmlns:a16="http://schemas.microsoft.com/office/drawing/2014/main" id="{E3B17A75-6688-4877-B508-20B0EB5FBAA7}"/>
                </a:ext>
              </a:extLst>
            </p:cNvPr>
            <p:cNvCxnSpPr>
              <a:cxnSpLocks noChangeShapeType="1"/>
            </p:cNvCxnSpPr>
            <p:nvPr/>
          </p:nvCxnSpPr>
          <p:spPr bwMode="auto">
            <a:xfrm flipH="1">
              <a:off x="1100479" y="1068933"/>
              <a:ext cx="311" cy="65532"/>
            </a:xfrm>
            <a:prstGeom prst="straightConnector1">
              <a:avLst/>
            </a:prstGeom>
            <a:noFill/>
            <a:ln w="25400">
              <a:solidFill>
                <a:schemeClr val="dk1">
                  <a:lumMod val="0"/>
                  <a:lumOff val="0"/>
                </a:schemeClr>
              </a:solidFill>
              <a:round/>
              <a:headEnd/>
              <a:tailEnd/>
            </a:ln>
            <a:effectLst/>
          </p:spPr>
        </p:cxnSp>
        <p:cxnSp>
          <p:nvCxnSpPr>
            <p:cNvPr id="15" name="AutoShape 8">
              <a:extLst>
                <a:ext uri="{FF2B5EF4-FFF2-40B4-BE49-F238E27FC236}">
                  <a16:creationId xmlns:a16="http://schemas.microsoft.com/office/drawing/2014/main" id="{DD9FB8E6-F81C-4478-8D0F-4ABBCEE38288}"/>
                </a:ext>
              </a:extLst>
            </p:cNvPr>
            <p:cNvCxnSpPr>
              <a:cxnSpLocks noChangeShapeType="1"/>
            </p:cNvCxnSpPr>
            <p:nvPr/>
          </p:nvCxnSpPr>
          <p:spPr bwMode="auto">
            <a:xfrm>
              <a:off x="1052626" y="1099416"/>
              <a:ext cx="97994" cy="304"/>
            </a:xfrm>
            <a:prstGeom prst="straightConnector1">
              <a:avLst/>
            </a:prstGeom>
            <a:noFill/>
            <a:ln w="25400">
              <a:solidFill>
                <a:schemeClr val="dk1">
                  <a:lumMod val="0"/>
                  <a:lumOff val="0"/>
                </a:schemeClr>
              </a:solidFill>
              <a:round/>
              <a:headEnd/>
              <a:tailEnd/>
            </a:ln>
            <a:effectLst/>
          </p:spPr>
        </p:cxnSp>
        <p:pic>
          <p:nvPicPr>
            <p:cNvPr id="34826" name="Picture 15" descr="bed">
              <a:extLst>
                <a:ext uri="{FF2B5EF4-FFF2-40B4-BE49-F238E27FC236}">
                  <a16:creationId xmlns:a16="http://schemas.microsoft.com/office/drawing/2014/main" id="{219969EB-873F-423C-A444-4BC77DBCF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146" y="1074781"/>
              <a:ext cx="33934" cy="230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4827" name="Picture 16" descr="Love Black And White 2400*1663 transprent Png Free Download ...">
              <a:extLst>
                <a:ext uri="{FF2B5EF4-FFF2-40B4-BE49-F238E27FC236}">
                  <a16:creationId xmlns:a16="http://schemas.microsoft.com/office/drawing/2014/main" id="{902CB378-C38C-4674-9DE7-E1DD623B1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893" y="1073250"/>
              <a:ext cx="28807" cy="1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4828" name="Picture 17" descr="Orgasm Sex how to Insert Penis in Vagina - Pornhub.com">
              <a:extLst>
                <a:ext uri="{FF2B5EF4-FFF2-40B4-BE49-F238E27FC236}">
                  <a16:creationId xmlns:a16="http://schemas.microsoft.com/office/drawing/2014/main" id="{44ED0AAE-73B2-40C9-B1FD-DFDE67D3E0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148" y="1100175"/>
              <a:ext cx="45113" cy="2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4829" name="Picture 18" descr="File:Creative-Tail-sperm.svg - Wikipedia">
              <a:extLst>
                <a:ext uri="{FF2B5EF4-FFF2-40B4-BE49-F238E27FC236}">
                  <a16:creationId xmlns:a16="http://schemas.microsoft.com/office/drawing/2014/main" id="{3D05E06B-970F-420E-A25D-5EF49977B8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2255" y="1102062"/>
              <a:ext cx="30115" cy="3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pSp>
        <p:nvGrpSpPr>
          <p:cNvPr id="36866" name="Group 3">
            <a:extLst>
              <a:ext uri="{FF2B5EF4-FFF2-40B4-BE49-F238E27FC236}">
                <a16:creationId xmlns:a16="http://schemas.microsoft.com/office/drawing/2014/main" id="{DFD3EE91-7D99-4095-B628-87F526258AEC}"/>
              </a:ext>
            </a:extLst>
          </p:cNvPr>
          <p:cNvGrpSpPr>
            <a:grpSpLocks/>
          </p:cNvGrpSpPr>
          <p:nvPr/>
        </p:nvGrpSpPr>
        <p:grpSpPr bwMode="auto">
          <a:xfrm>
            <a:off x="287338" y="495300"/>
            <a:ext cx="8532812" cy="6029325"/>
            <a:chOff x="1049883" y="1068565"/>
            <a:chExt cx="100889" cy="68932"/>
          </a:xfrm>
        </p:grpSpPr>
        <p:pic>
          <p:nvPicPr>
            <p:cNvPr id="36867" name="Picture 4" descr="uterus">
              <a:extLst>
                <a:ext uri="{FF2B5EF4-FFF2-40B4-BE49-F238E27FC236}">
                  <a16:creationId xmlns:a16="http://schemas.microsoft.com/office/drawing/2014/main" id="{502239C4-B1DD-49DA-96B4-265337E7A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83" y="1068565"/>
              <a:ext cx="44266" cy="338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36868" name="Group 5">
              <a:extLst>
                <a:ext uri="{FF2B5EF4-FFF2-40B4-BE49-F238E27FC236}">
                  <a16:creationId xmlns:a16="http://schemas.microsoft.com/office/drawing/2014/main" id="{80D6AE1F-46E5-463C-B20A-B0C8E386E0CB}"/>
                </a:ext>
              </a:extLst>
            </p:cNvPr>
            <p:cNvGrpSpPr>
              <a:grpSpLocks/>
            </p:cNvGrpSpPr>
            <p:nvPr/>
          </p:nvGrpSpPr>
          <p:grpSpPr bwMode="auto">
            <a:xfrm>
              <a:off x="1052779" y="1068612"/>
              <a:ext cx="97993" cy="68885"/>
              <a:chOff x="1052779" y="1068628"/>
              <a:chExt cx="97993" cy="68885"/>
            </a:xfrm>
          </p:grpSpPr>
          <p:pic>
            <p:nvPicPr>
              <p:cNvPr id="36869" name="Picture 6" descr="Sperm Magnets® | Goooooooooooooooooooal! | seeingimonkey | Flickr">
                <a:extLst>
                  <a:ext uri="{FF2B5EF4-FFF2-40B4-BE49-F238E27FC236}">
                    <a16:creationId xmlns:a16="http://schemas.microsoft.com/office/drawing/2014/main" id="{FA86CD26-6EA7-4185-8E27-AF287C117D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186" y="1072286"/>
                <a:ext cx="36912" cy="2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36870" name="Text Box 27">
                <a:extLst>
                  <a:ext uri="{FF2B5EF4-FFF2-40B4-BE49-F238E27FC236}">
                    <a16:creationId xmlns:a16="http://schemas.microsoft.com/office/drawing/2014/main" id="{DBE4575F-BB7D-4A0D-B0A9-09B74B2A234C}"/>
                  </a:ext>
                </a:extLst>
              </p:cNvPr>
              <p:cNvSpPr txBox="1">
                <a:spLocks noChangeArrowheads="1"/>
              </p:cNvSpPr>
              <p:nvPr/>
            </p:nvSpPr>
            <p:spPr bwMode="auto">
              <a:xfrm>
                <a:off x="1136446" y="1069543"/>
                <a:ext cx="13716" cy="28803"/>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en-GB" altLang="en-US" sz="1400">
                    <a:latin typeface="Calibri" panose="020F0502020204030204" pitchFamily="34" charset="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gn="ctr">
                  <a:lnSpc>
                    <a:spcPct val="102000"/>
                  </a:lnSpc>
                  <a:spcBef>
                    <a:spcPct val="0"/>
                  </a:spcBef>
                  <a:spcAft>
                    <a:spcPts val="800"/>
                  </a:spcAft>
                  <a:buFontTx/>
                  <a:buNone/>
                </a:pPr>
                <a:r>
                  <a:rPr lang="en-GB" altLang="en-US" sz="1400">
                    <a:latin typeface="Calibri" panose="020F0502020204030204" pitchFamily="34" charset="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If there is an egg in the fallopian tube, one sperm will join up with it. The egg is now fertilised.</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6871" name="Text Box 28">
                <a:extLst>
                  <a:ext uri="{FF2B5EF4-FFF2-40B4-BE49-F238E27FC236}">
                    <a16:creationId xmlns:a16="http://schemas.microsoft.com/office/drawing/2014/main" id="{F5EB80B8-8C15-40AB-90A1-C181BEF5B09B}"/>
                  </a:ext>
                </a:extLst>
              </p:cNvPr>
              <p:cNvSpPr txBox="1">
                <a:spLocks noChangeArrowheads="1"/>
              </p:cNvSpPr>
              <p:nvPr/>
            </p:nvSpPr>
            <p:spPr bwMode="auto">
              <a:xfrm>
                <a:off x="1127912" y="1107033"/>
                <a:ext cx="22250" cy="19965"/>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en-GB" altLang="en-US" sz="1400">
                    <a:latin typeface="Calibri" panose="020F0502020204030204" pitchFamily="34" charset="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This is the start of pregnancy. The baby will grow in the womb for nine months until it is born.</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cxnSp>
            <p:nvCxnSpPr>
              <p:cNvPr id="36872" name="AutoShape 29">
                <a:extLst>
                  <a:ext uri="{FF2B5EF4-FFF2-40B4-BE49-F238E27FC236}">
                    <a16:creationId xmlns:a16="http://schemas.microsoft.com/office/drawing/2014/main" id="{55CF1C57-AE97-4B60-A75A-231AAF7F30B3}"/>
                  </a:ext>
                </a:extLst>
              </p:cNvPr>
              <p:cNvCxnSpPr>
                <a:cxnSpLocks noChangeShapeType="1"/>
              </p:cNvCxnSpPr>
              <p:nvPr/>
            </p:nvCxnSpPr>
            <p:spPr bwMode="auto">
              <a:xfrm>
                <a:off x="1103186" y="1068628"/>
                <a:ext cx="152" cy="66447"/>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36873" name="AutoShape 30">
                <a:extLst>
                  <a:ext uri="{FF2B5EF4-FFF2-40B4-BE49-F238E27FC236}">
                    <a16:creationId xmlns:a16="http://schemas.microsoft.com/office/drawing/2014/main" id="{D865EB94-9A2A-40D7-9CC0-0F17586693A7}"/>
                  </a:ext>
                </a:extLst>
              </p:cNvPr>
              <p:cNvCxnSpPr>
                <a:cxnSpLocks noChangeShapeType="1"/>
              </p:cNvCxnSpPr>
              <p:nvPr/>
            </p:nvCxnSpPr>
            <p:spPr bwMode="auto">
              <a:xfrm flipV="1">
                <a:off x="1052779" y="1102461"/>
                <a:ext cx="97993" cy="153"/>
              </a:xfrm>
              <a:prstGeom prst="straightConnector1">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36874" name="Text Box 31">
                <a:extLst>
                  <a:ext uri="{FF2B5EF4-FFF2-40B4-BE49-F238E27FC236}">
                    <a16:creationId xmlns:a16="http://schemas.microsoft.com/office/drawing/2014/main" id="{EDE0A56B-6E51-476A-8D10-6491761C3C29}"/>
                  </a:ext>
                </a:extLst>
              </p:cNvPr>
              <p:cNvSpPr txBox="1">
                <a:spLocks noChangeArrowheads="1"/>
              </p:cNvSpPr>
              <p:nvPr/>
            </p:nvSpPr>
            <p:spPr bwMode="auto">
              <a:xfrm>
                <a:off x="1089660" y="1071981"/>
                <a:ext cx="12954" cy="28137"/>
              </a:xfrm>
              <a:prstGeom prst="rect">
                <a:avLst/>
              </a:prstGeom>
              <a:solidFill>
                <a:srgbClr val="FFFFFF"/>
              </a:solidFill>
              <a:ln>
                <a:noFill/>
              </a:ln>
              <a:effectLst/>
              <a:extLs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en-GB" altLang="en-US" sz="1400">
                    <a:latin typeface="Calibri" panose="020F0502020204030204" pitchFamily="34" charset="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The sperm swim up the vagina, to the womb and into the fallopian tubes.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pic>
            <p:nvPicPr>
              <p:cNvPr id="36875" name="Picture 12" descr="uterus 2">
                <a:extLst>
                  <a:ext uri="{FF2B5EF4-FFF2-40B4-BE49-F238E27FC236}">
                    <a16:creationId xmlns:a16="http://schemas.microsoft.com/office/drawing/2014/main" id="{B7B3CE85-1696-4C53-A672-B668BDE7EA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5580" y="1103528"/>
                <a:ext cx="37034" cy="3398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6876" name="Text Box 33">
                <a:extLst>
                  <a:ext uri="{FF2B5EF4-FFF2-40B4-BE49-F238E27FC236}">
                    <a16:creationId xmlns:a16="http://schemas.microsoft.com/office/drawing/2014/main" id="{DFE482D0-E52E-47B8-931B-6DDF0B947D14}"/>
                  </a:ext>
                </a:extLst>
              </p:cNvPr>
              <p:cNvSpPr txBox="1">
                <a:spLocks noChangeArrowheads="1"/>
              </p:cNvSpPr>
              <p:nvPr/>
            </p:nvSpPr>
            <p:spPr bwMode="auto">
              <a:xfrm>
                <a:off x="1052779" y="1110081"/>
                <a:ext cx="16154" cy="24984"/>
              </a:xfrm>
              <a:prstGeom prst="rect">
                <a:avLst/>
              </a:prstGeom>
              <a:noFill/>
              <a:ln>
                <a:noFill/>
              </a:ln>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Lst>
            </p:spPr>
            <p:txBody>
              <a:bodyPr lIns="36576" tIns="36576" rIns="36576" bIns="36576"/>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lnSpc>
                    <a:spcPct val="102000"/>
                  </a:lnSpc>
                  <a:spcBef>
                    <a:spcPct val="0"/>
                  </a:spcBef>
                  <a:spcAft>
                    <a:spcPts val="800"/>
                  </a:spcAft>
                  <a:buFontTx/>
                  <a:buNone/>
                </a:pPr>
                <a:r>
                  <a:rPr lang="en-GB" altLang="en-US" sz="1400">
                    <a:latin typeface="Calibri" panose="020F0502020204030204" pitchFamily="34" charset="0"/>
                    <a:ea typeface="Calibri" panose="020F0502020204030204" pitchFamily="34" charset="0"/>
                    <a:cs typeface="Times New Roman" panose="02020603050405020304" pitchFamily="18" charset="0"/>
                  </a:rPr>
                  <a:t> </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a:p>
                <a:pPr algn="ctr">
                  <a:lnSpc>
                    <a:spcPct val="102000"/>
                  </a:lnSpc>
                  <a:spcBef>
                    <a:spcPct val="0"/>
                  </a:spcBef>
                  <a:spcAft>
                    <a:spcPts val="800"/>
                  </a:spcAft>
                  <a:buFontTx/>
                  <a:buNone/>
                </a:pPr>
                <a:r>
                  <a:rPr lang="en-GB" altLang="en-US" sz="1400">
                    <a:ea typeface="Calibri" panose="020F0502020204030204" pitchFamily="34" charset="0"/>
                    <a:cs typeface="Times New Roman" panose="02020603050405020304" pitchFamily="18" charset="0"/>
                  </a:rPr>
                  <a:t>The fertilised egg travels towards the womb. It implants in the womb and starts to grow.</a:t>
                </a:r>
                <a:endParaRPr lang="en-GB" altLang="en-US" sz="1100">
                  <a:latin typeface="Calibri" panose="020F0502020204030204" pitchFamily="34" charset="0"/>
                  <a:ea typeface="Calibri" panose="020F0502020204030204" pitchFamily="34" charset="0"/>
                  <a:cs typeface="Times New Roman" panose="02020603050405020304" pitchFamily="18" charset="0"/>
                </a:endParaRPr>
              </a:p>
            </p:txBody>
          </p:sp>
          <p:pic>
            <p:nvPicPr>
              <p:cNvPr id="36877" name="Picture 14" descr="Pregnant woman silhouette | Free SVG">
                <a:extLst>
                  <a:ext uri="{FF2B5EF4-FFF2-40B4-BE49-F238E27FC236}">
                    <a16:creationId xmlns:a16="http://schemas.microsoft.com/office/drawing/2014/main" id="{A9828176-B74D-40E1-8EFD-096B328DA8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756" y="1106119"/>
                <a:ext cx="27666" cy="2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43CF6-6112-47A2-B776-ADD594913202}"/>
              </a:ext>
            </a:extLst>
          </p:cNvPr>
          <p:cNvSpPr>
            <a:spLocks noGrp="1"/>
          </p:cNvSpPr>
          <p:nvPr>
            <p:ph type="title"/>
          </p:nvPr>
        </p:nvSpPr>
        <p:spPr>
          <a:xfrm>
            <a:off x="685800" y="860425"/>
            <a:ext cx="7772400" cy="1143000"/>
          </a:xfrm>
        </p:spPr>
        <p:txBody>
          <a:bodyPr/>
          <a:lstStyle/>
          <a:p>
            <a:pPr algn="l">
              <a:defRPr/>
            </a:pPr>
            <a:r>
              <a:rPr lang="en-GB" sz="6000" b="0" dirty="0">
                <a:solidFill>
                  <a:srgbClr val="F474C4"/>
                </a:solidFill>
                <a:latin typeface="Manus" pitchFamily="50" charset="0"/>
              </a:rPr>
              <a:t>Is this the only way someone can become a parent? </a:t>
            </a:r>
          </a:p>
        </p:txBody>
      </p:sp>
      <p:sp>
        <p:nvSpPr>
          <p:cNvPr id="38915" name="Content Placeholder 2">
            <a:extLst>
              <a:ext uri="{FF2B5EF4-FFF2-40B4-BE49-F238E27FC236}">
                <a16:creationId xmlns:a16="http://schemas.microsoft.com/office/drawing/2014/main" id="{EC26831E-D2DA-4F5A-8EED-815095EA33B3}"/>
              </a:ext>
            </a:extLst>
          </p:cNvPr>
          <p:cNvSpPr>
            <a:spLocks noGrp="1" noChangeArrowheads="1"/>
          </p:cNvSpPr>
          <p:nvPr>
            <p:ph idx="1"/>
          </p:nvPr>
        </p:nvSpPr>
        <p:spPr>
          <a:xfrm>
            <a:off x="685800" y="2852738"/>
            <a:ext cx="6407150" cy="3529012"/>
          </a:xfrm>
        </p:spPr>
        <p:txBody>
          <a:bodyPr/>
          <a:lstStyle/>
          <a:p>
            <a:pPr marL="0" indent="0">
              <a:buFontTx/>
              <a:buNone/>
            </a:pPr>
            <a:r>
              <a:rPr lang="en-GB" altLang="en-US" dirty="0">
                <a:latin typeface="Setimo" panose="020B0603020204030204" pitchFamily="34" charset="0"/>
                <a:cs typeface="Setimo" panose="020B0603020204030204" pitchFamily="34" charset="0"/>
              </a:rPr>
              <a:t>No, some people may not be able or not want to have a baby this way. They may </a:t>
            </a:r>
            <a:r>
              <a:rPr lang="en-GB" altLang="en-US" b="1" dirty="0">
                <a:latin typeface="Setimo" panose="020B0603020204030204" pitchFamily="34" charset="0"/>
                <a:cs typeface="Setimo" panose="020B0603020204030204" pitchFamily="34" charset="0"/>
              </a:rPr>
              <a:t>adopt</a:t>
            </a:r>
            <a:r>
              <a:rPr lang="en-GB" altLang="en-US" dirty="0">
                <a:latin typeface="Setimo" panose="020B0603020204030204" pitchFamily="34" charset="0"/>
                <a:cs typeface="Setimo" panose="020B0603020204030204" pitchFamily="34" charset="0"/>
              </a:rPr>
              <a:t> a child or </a:t>
            </a:r>
            <a:r>
              <a:rPr lang="en-GB" altLang="en-US" b="1" dirty="0">
                <a:latin typeface="Setimo" panose="020B0603020204030204" pitchFamily="34" charset="0"/>
                <a:cs typeface="Setimo" panose="020B0603020204030204" pitchFamily="34" charset="0"/>
              </a:rPr>
              <a:t>have help </a:t>
            </a:r>
            <a:r>
              <a:rPr lang="en-GB" altLang="en-US" dirty="0">
                <a:latin typeface="Setimo" panose="020B0603020204030204" pitchFamily="34" charset="0"/>
                <a:cs typeface="Setimo" panose="020B0603020204030204" pitchFamily="34" charset="0"/>
              </a:rPr>
              <a:t>from a doctor to become pregnant</a:t>
            </a:r>
          </a:p>
          <a:p>
            <a:pPr marL="0" indent="0">
              <a:buFontTx/>
              <a:buNone/>
            </a:pPr>
            <a:endParaRPr lang="en-GB"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B0F05-F592-43EF-AF4B-79E5015327AB}"/>
              </a:ext>
            </a:extLst>
          </p:cNvPr>
          <p:cNvSpPr>
            <a:spLocks noGrp="1"/>
          </p:cNvSpPr>
          <p:nvPr>
            <p:ph type="title"/>
          </p:nvPr>
        </p:nvSpPr>
        <p:spPr>
          <a:xfrm>
            <a:off x="204788" y="217488"/>
            <a:ext cx="8902700" cy="1916112"/>
          </a:xfrm>
        </p:spPr>
        <p:txBody>
          <a:bodyPr/>
          <a:lstStyle/>
          <a:p>
            <a:pPr algn="l">
              <a:defRPr/>
            </a:pPr>
            <a:r>
              <a:rPr lang="en-GB" sz="7200" b="0" dirty="0">
                <a:solidFill>
                  <a:srgbClr val="F474C4"/>
                </a:solidFill>
                <a:latin typeface="Manus" pitchFamily="50" charset="0"/>
              </a:rPr>
              <a:t>Summary</a:t>
            </a:r>
          </a:p>
        </p:txBody>
      </p:sp>
      <p:sp>
        <p:nvSpPr>
          <p:cNvPr id="40963" name="TextBox 3">
            <a:extLst>
              <a:ext uri="{FF2B5EF4-FFF2-40B4-BE49-F238E27FC236}">
                <a16:creationId xmlns:a16="http://schemas.microsoft.com/office/drawing/2014/main" id="{FE6FA98E-EADE-44CA-87CC-BE1D613E9CC0}"/>
              </a:ext>
            </a:extLst>
          </p:cNvPr>
          <p:cNvSpPr txBox="1">
            <a:spLocks noChangeArrowheads="1"/>
          </p:cNvSpPr>
          <p:nvPr/>
        </p:nvSpPr>
        <p:spPr bwMode="auto">
          <a:xfrm>
            <a:off x="3924300" y="476250"/>
            <a:ext cx="48244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pPr>
            <a:r>
              <a:rPr lang="en-GB" altLang="en-US" sz="2400" dirty="0">
                <a:latin typeface="Setimo" panose="020B0603020204030204" pitchFamily="34" charset="0"/>
                <a:cs typeface="Setimo" panose="020B0603020204030204" pitchFamily="34" charset="0"/>
              </a:rPr>
              <a:t>Everyone’s </a:t>
            </a:r>
            <a:r>
              <a:rPr lang="en-GB" altLang="en-US" sz="2400" b="1" dirty="0">
                <a:latin typeface="Setimo" panose="020B0603020204030204" pitchFamily="34" charset="0"/>
                <a:cs typeface="Setimo" panose="020B0603020204030204" pitchFamily="34" charset="0"/>
              </a:rPr>
              <a:t>bodies are different, </a:t>
            </a:r>
            <a:r>
              <a:rPr lang="en-GB" altLang="en-US" sz="2400" dirty="0">
                <a:latin typeface="Setimo" panose="020B0603020204030204" pitchFamily="34" charset="0"/>
                <a:cs typeface="Setimo" panose="020B0603020204030204" pitchFamily="34" charset="0"/>
              </a:rPr>
              <a:t>but genitals are broadly split into; girls, and those with a vulva, and boys, and those who have a penis and testicles. </a:t>
            </a:r>
          </a:p>
          <a:p>
            <a:pPr>
              <a:spcBef>
                <a:spcPct val="0"/>
              </a:spcBef>
            </a:pPr>
            <a:endParaRPr lang="en-GB" altLang="en-US" sz="2400" dirty="0">
              <a:latin typeface="Setimo" panose="020B0603020204030204" pitchFamily="34" charset="0"/>
              <a:cs typeface="Setimo" panose="020B0603020204030204" pitchFamily="34" charset="0"/>
            </a:endParaRPr>
          </a:p>
          <a:p>
            <a:pPr>
              <a:spcBef>
                <a:spcPct val="0"/>
              </a:spcBef>
            </a:pPr>
            <a:r>
              <a:rPr lang="en-GB" altLang="en-US" sz="2400" dirty="0">
                <a:latin typeface="Setimo" panose="020B0603020204030204" pitchFamily="34" charset="0"/>
                <a:cs typeface="Setimo" panose="020B0603020204030204" pitchFamily="34" charset="0"/>
              </a:rPr>
              <a:t>It is not wrong or rude to know about bodies and how they work. We all  have them.</a:t>
            </a:r>
          </a:p>
          <a:p>
            <a:pPr>
              <a:spcBef>
                <a:spcPct val="0"/>
              </a:spcBef>
            </a:pPr>
            <a:endParaRPr lang="en-GB" altLang="en-US" sz="2400" dirty="0">
              <a:latin typeface="Setimo" panose="020B0603020204030204" pitchFamily="34" charset="0"/>
              <a:cs typeface="Setimo" panose="020B0603020204030204" pitchFamily="34" charset="0"/>
            </a:endParaRPr>
          </a:p>
          <a:p>
            <a:pPr>
              <a:spcBef>
                <a:spcPct val="0"/>
              </a:spcBef>
            </a:pPr>
            <a:r>
              <a:rPr lang="en-GB" altLang="en-US" sz="2400" dirty="0">
                <a:latin typeface="Setimo" panose="020B0603020204030204" pitchFamily="34" charset="0"/>
                <a:cs typeface="Setimo" panose="020B0603020204030204" pitchFamily="34" charset="0"/>
              </a:rPr>
              <a:t>People have reproductive organs so it is possible to get </a:t>
            </a:r>
            <a:r>
              <a:rPr lang="en-GB" altLang="en-US" sz="2400" b="1" dirty="0">
                <a:latin typeface="Setimo" panose="020B0603020204030204" pitchFamily="34" charset="0"/>
                <a:cs typeface="Setimo" panose="020B0603020204030204" pitchFamily="34" charset="0"/>
              </a:rPr>
              <a:t>pregnant and having a baby</a:t>
            </a:r>
          </a:p>
          <a:p>
            <a:pPr>
              <a:spcBef>
                <a:spcPct val="0"/>
              </a:spcBef>
              <a:buFontTx/>
              <a:buNone/>
            </a:pPr>
            <a:endParaRPr lang="en-GB" altLang="en-US" sz="2400" dirty="0"/>
          </a:p>
        </p:txBody>
      </p:sp>
      <p:pic>
        <p:nvPicPr>
          <p:cNvPr id="40964" name="Picture 2">
            <a:extLst>
              <a:ext uri="{FF2B5EF4-FFF2-40B4-BE49-F238E27FC236}">
                <a16:creationId xmlns:a16="http://schemas.microsoft.com/office/drawing/2014/main" id="{8B703BB5-E107-4A9F-911B-A8613D17065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8313" y="2133600"/>
            <a:ext cx="2820987"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835BF-30D7-49FB-8A46-E83F2EB032C2}"/>
              </a:ext>
            </a:extLst>
          </p:cNvPr>
          <p:cNvSpPr>
            <a:spLocks noGrp="1"/>
          </p:cNvSpPr>
          <p:nvPr>
            <p:ph type="title"/>
          </p:nvPr>
        </p:nvSpPr>
        <p:spPr/>
        <p:txBody>
          <a:bodyPr/>
          <a:lstStyle/>
          <a:p>
            <a:pPr algn="l">
              <a:defRPr/>
            </a:pPr>
            <a:r>
              <a:rPr lang="en-GB" sz="7200" b="0" dirty="0">
                <a:solidFill>
                  <a:srgbClr val="F474C4"/>
                </a:solidFill>
                <a:latin typeface="Manus" pitchFamily="50" charset="0"/>
              </a:rPr>
              <a:t>What is Brook? </a:t>
            </a:r>
          </a:p>
        </p:txBody>
      </p:sp>
      <p:pic>
        <p:nvPicPr>
          <p:cNvPr id="8195" name="Content Placeholder 3">
            <a:extLst>
              <a:ext uri="{FF2B5EF4-FFF2-40B4-BE49-F238E27FC236}">
                <a16:creationId xmlns:a16="http://schemas.microsoft.com/office/drawing/2014/main" id="{4472C63B-A8B0-457A-B8F5-B9C7AE35848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011863" y="1989138"/>
            <a:ext cx="2844800" cy="2819400"/>
          </a:xfrm>
        </p:spPr>
      </p:pic>
      <p:sp>
        <p:nvSpPr>
          <p:cNvPr id="6" name="Rectangle 5">
            <a:extLst>
              <a:ext uri="{FF2B5EF4-FFF2-40B4-BE49-F238E27FC236}">
                <a16:creationId xmlns:a16="http://schemas.microsoft.com/office/drawing/2014/main" id="{9A497317-2453-489A-888B-3C3AD384820F}"/>
              </a:ext>
            </a:extLst>
          </p:cNvPr>
          <p:cNvSpPr/>
          <p:nvPr/>
        </p:nvSpPr>
        <p:spPr>
          <a:xfrm>
            <a:off x="827088" y="1752600"/>
            <a:ext cx="4572000" cy="4031873"/>
          </a:xfrm>
          <a:prstGeom prst="rect">
            <a:avLst/>
          </a:prstGeom>
        </p:spPr>
        <p:txBody>
          <a:bodyPr>
            <a:spAutoFit/>
          </a:bodyPr>
          <a:lstStyle/>
          <a:p>
            <a:pPr>
              <a:defRPr/>
            </a:pPr>
            <a:r>
              <a:rPr lang="en-GB" altLang="en-US" sz="3200" dirty="0">
                <a:latin typeface="Setimo" panose="020B0603020204030204" pitchFamily="34" charset="0"/>
                <a:cs typeface="Setimo" panose="020B0603020204030204" pitchFamily="34" charset="0"/>
              </a:rPr>
              <a:t>Brook supports young people to have healthy lives. We provide help for young people with problems and questions about their bodies and relationships.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29BD8-F521-47B7-B12E-2A7E79996A4C}"/>
              </a:ext>
            </a:extLst>
          </p:cNvPr>
          <p:cNvSpPr>
            <a:spLocks noGrp="1"/>
          </p:cNvSpPr>
          <p:nvPr>
            <p:ph type="title"/>
          </p:nvPr>
        </p:nvSpPr>
        <p:spPr/>
        <p:txBody>
          <a:bodyPr/>
          <a:lstStyle/>
          <a:p>
            <a:pPr algn="l">
              <a:defRPr/>
            </a:pPr>
            <a:r>
              <a:rPr lang="en-GB" sz="6000" b="0" dirty="0">
                <a:solidFill>
                  <a:srgbClr val="F474C4"/>
                </a:solidFill>
                <a:latin typeface="Manus" pitchFamily="50" charset="0"/>
              </a:rPr>
              <a:t>Where to go for help or questions </a:t>
            </a:r>
          </a:p>
        </p:txBody>
      </p:sp>
      <p:sp>
        <p:nvSpPr>
          <p:cNvPr id="43011" name="Content Placeholder 2">
            <a:extLst>
              <a:ext uri="{FF2B5EF4-FFF2-40B4-BE49-F238E27FC236}">
                <a16:creationId xmlns:a16="http://schemas.microsoft.com/office/drawing/2014/main" id="{15A3F81C-C09A-4D48-B1DE-985C72AF6369}"/>
              </a:ext>
            </a:extLst>
          </p:cNvPr>
          <p:cNvSpPr>
            <a:spLocks noGrp="1" noChangeArrowheads="1"/>
          </p:cNvSpPr>
          <p:nvPr>
            <p:ph idx="1"/>
          </p:nvPr>
        </p:nvSpPr>
        <p:spPr>
          <a:xfrm>
            <a:off x="685800" y="2205038"/>
            <a:ext cx="7126288" cy="4400550"/>
          </a:xfrm>
        </p:spPr>
        <p:txBody>
          <a:bodyPr/>
          <a:lstStyle/>
          <a:p>
            <a:pPr marL="0" indent="0">
              <a:buFontTx/>
              <a:buNone/>
            </a:pPr>
            <a:r>
              <a:rPr lang="en-GB" altLang="en-US" b="1" dirty="0">
                <a:latin typeface="Setimo" panose="020B0603020204030204" pitchFamily="34" charset="0"/>
                <a:cs typeface="Setimo" panose="020B0603020204030204" pitchFamily="34" charset="0"/>
              </a:rPr>
              <a:t>An adult you trust at home or school</a:t>
            </a:r>
            <a:br>
              <a:rPr lang="en-GB" altLang="en-US" b="1" dirty="0">
                <a:latin typeface="Setimo" panose="020B0603020204030204" pitchFamily="34" charset="0"/>
                <a:cs typeface="Setimo" panose="020B0603020204030204" pitchFamily="34" charset="0"/>
              </a:rPr>
            </a:br>
            <a:br>
              <a:rPr lang="en-GB" altLang="en-US" b="1" dirty="0">
                <a:latin typeface="Setimo" panose="020B0603020204030204" pitchFamily="34" charset="0"/>
                <a:cs typeface="Setimo" panose="020B0603020204030204" pitchFamily="34" charset="0"/>
              </a:rPr>
            </a:br>
            <a:r>
              <a:rPr lang="en-GB" altLang="en-US" b="1" dirty="0">
                <a:latin typeface="Setimo" panose="020B0603020204030204" pitchFamily="34" charset="0"/>
                <a:cs typeface="Setimo" panose="020B0603020204030204" pitchFamily="34" charset="0"/>
              </a:rPr>
              <a:t>Come and speak to the facilitator after a lesson</a:t>
            </a:r>
          </a:p>
          <a:p>
            <a:pPr marL="0" indent="0">
              <a:buFontTx/>
              <a:buNone/>
            </a:pPr>
            <a:endParaRPr lang="en-GB" altLang="en-US" b="1" dirty="0">
              <a:latin typeface="Setimo" panose="020B0603020204030204" pitchFamily="34" charset="0"/>
              <a:cs typeface="Setimo" panose="020B0603020204030204" pitchFamily="34" charset="0"/>
            </a:endParaRPr>
          </a:p>
          <a:p>
            <a:pPr marL="0" indent="0">
              <a:buFontTx/>
              <a:buNone/>
            </a:pPr>
            <a:r>
              <a:rPr lang="en-GB" altLang="en-US" b="1" dirty="0">
                <a:latin typeface="Setimo" panose="020B0603020204030204" pitchFamily="34" charset="0"/>
                <a:cs typeface="Setimo" panose="020B0603020204030204" pitchFamily="34" charset="0"/>
              </a:rPr>
              <a:t>Childline  0800 1111</a:t>
            </a:r>
          </a:p>
          <a:p>
            <a:pPr marL="0" indent="0">
              <a:buFontTx/>
              <a:buNone/>
            </a:pPr>
            <a:r>
              <a:rPr lang="en-GB" altLang="en-US" dirty="0">
                <a:latin typeface="Setimo" panose="020B0603020204030204" pitchFamily="34" charset="0"/>
                <a:cs typeface="Setimo" panose="020B0603020204030204" pitchFamily="34" charset="0"/>
                <a:hlinkClick r:id="rId3"/>
              </a:rPr>
              <a:t>https://www.childline.org.uk/</a:t>
            </a:r>
            <a:r>
              <a:rPr lang="en-GB" altLang="en-US" dirty="0">
                <a:latin typeface="Setimo" panose="020B0603020204030204" pitchFamily="34" charset="0"/>
                <a:cs typeface="Setimo" panose="020B0603020204030204" pitchFamily="34" charset="0"/>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4034" name="Rectangle 5">
            <a:extLst>
              <a:ext uri="{FF2B5EF4-FFF2-40B4-BE49-F238E27FC236}">
                <a16:creationId xmlns:a16="http://schemas.microsoft.com/office/drawing/2014/main" id="{1F531139-000C-49F1-AFDE-13AAEC5148CF}"/>
              </a:ext>
            </a:extLst>
          </p:cNvPr>
          <p:cNvSpPr>
            <a:spLocks noChangeArrowheads="1"/>
          </p:cNvSpPr>
          <p:nvPr/>
        </p:nvSpPr>
        <p:spPr bwMode="auto">
          <a:xfrm>
            <a:off x="1331912" y="1700808"/>
            <a:ext cx="64801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6000" dirty="0">
                <a:solidFill>
                  <a:schemeClr val="bg1"/>
                </a:solidFill>
                <a:latin typeface="Manus" pitchFamily="50" charset="0"/>
                <a:cs typeface="Arial" panose="020B0604020202020204" pitchFamily="34" charset="0"/>
              </a:rPr>
              <a:t>Thank you for listening</a:t>
            </a:r>
          </a:p>
          <a:p>
            <a:pPr algn="ctr">
              <a:spcBef>
                <a:spcPct val="0"/>
              </a:spcBef>
              <a:buFontTx/>
              <a:buNone/>
            </a:pPr>
            <a:r>
              <a:rPr lang="en-GB" altLang="en-US" sz="6000" dirty="0">
                <a:solidFill>
                  <a:schemeClr val="bg1"/>
                </a:solidFill>
                <a:latin typeface="Manus" pitchFamily="50" charset="0"/>
                <a:cs typeface="Arial" panose="020B0604020202020204" pitchFamily="34" charset="0"/>
              </a:rPr>
              <a:t>We hope you enjoyed it! </a:t>
            </a:r>
            <a:endParaRPr lang="en-US" altLang="en-US" sz="6000" dirty="0">
              <a:solidFill>
                <a:schemeClr val="bg1"/>
              </a:solidFill>
              <a:latin typeface="Manus" pitchFamily="50" charset="0"/>
              <a:cs typeface="Arial" panose="020B0604020202020204" pitchFamily="34" charset="0"/>
            </a:endParaRPr>
          </a:p>
        </p:txBody>
      </p:sp>
      <p:sp>
        <p:nvSpPr>
          <p:cNvPr id="44035" name="TextBox 7">
            <a:extLst>
              <a:ext uri="{FF2B5EF4-FFF2-40B4-BE49-F238E27FC236}">
                <a16:creationId xmlns:a16="http://schemas.microsoft.com/office/drawing/2014/main" id="{8BC5F5A8-D0EB-4579-B696-BF37CD77DAB6}"/>
              </a:ext>
            </a:extLst>
          </p:cNvPr>
          <p:cNvSpPr txBox="1">
            <a:spLocks noChangeArrowheads="1"/>
          </p:cNvSpPr>
          <p:nvPr/>
        </p:nvSpPr>
        <p:spPr bwMode="auto">
          <a:xfrm>
            <a:off x="215900" y="3997325"/>
            <a:ext cx="8712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US" altLang="en-US" sz="6000" dirty="0">
                <a:solidFill>
                  <a:schemeClr val="bg1"/>
                </a:solidFill>
                <a:latin typeface="Manus" pitchFamily="50" charset="0"/>
                <a:cs typeface="Narkisim" panose="020E0502050101010101" pitchFamily="34" charset="-79"/>
              </a:rPr>
              <a:t>Do you have any questions?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C5080DE-B2DB-4481-B4C2-9154EFFC5281}"/>
              </a:ext>
            </a:extLst>
          </p:cNvPr>
          <p:cNvSpPr>
            <a:spLocks noGrp="1"/>
          </p:cNvSpPr>
          <p:nvPr>
            <p:ph type="title"/>
          </p:nvPr>
        </p:nvSpPr>
        <p:spPr>
          <a:xfrm>
            <a:off x="398463" y="333375"/>
            <a:ext cx="7772400" cy="1143000"/>
          </a:xfrm>
        </p:spPr>
        <p:txBody>
          <a:bodyPr/>
          <a:lstStyle/>
          <a:p>
            <a:pPr algn="l">
              <a:defRPr/>
            </a:pPr>
            <a:r>
              <a:rPr lang="en-GB" altLang="en-US" sz="7200" b="0" dirty="0">
                <a:solidFill>
                  <a:srgbClr val="F474C4"/>
                </a:solidFill>
                <a:latin typeface="Manus" pitchFamily="50" charset="0"/>
              </a:rPr>
              <a:t>Safe Space </a:t>
            </a:r>
          </a:p>
        </p:txBody>
      </p:sp>
      <p:pic>
        <p:nvPicPr>
          <p:cNvPr id="10243" name="Picture 4">
            <a:extLst>
              <a:ext uri="{FF2B5EF4-FFF2-40B4-BE49-F238E27FC236}">
                <a16:creationId xmlns:a16="http://schemas.microsoft.com/office/drawing/2014/main" id="{C1451C15-9F61-4632-B771-644417F77DC4}"/>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42038" y="296863"/>
            <a:ext cx="29083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Content Placeholder 3">
            <a:extLst>
              <a:ext uri="{FF2B5EF4-FFF2-40B4-BE49-F238E27FC236}">
                <a16:creationId xmlns:a16="http://schemas.microsoft.com/office/drawing/2014/main" id="{C5476F54-BFF8-4284-9F21-EA19150805A4}"/>
              </a:ext>
            </a:extLst>
          </p:cNvPr>
          <p:cNvSpPr>
            <a:spLocks noGrp="1" noChangeArrowheads="1"/>
          </p:cNvSpPr>
          <p:nvPr>
            <p:ph idx="1"/>
          </p:nvPr>
        </p:nvSpPr>
        <p:spPr>
          <a:xfrm>
            <a:off x="398463" y="1497013"/>
            <a:ext cx="7197725" cy="4524315"/>
          </a:xfrm>
        </p:spPr>
        <p:txBody>
          <a:bodyPr>
            <a:spAutoFit/>
          </a:bodyPr>
          <a:lstStyle/>
          <a:p>
            <a:r>
              <a:rPr lang="en-GB" altLang="en-US" dirty="0">
                <a:latin typeface="Setimo" panose="020B0603020204030204" pitchFamily="34" charset="0"/>
                <a:cs typeface="Setimo" panose="020B0603020204030204" pitchFamily="34" charset="0"/>
              </a:rPr>
              <a:t>Feel happy to join in </a:t>
            </a:r>
          </a:p>
          <a:p>
            <a:r>
              <a:rPr lang="en-GB" altLang="en-US" dirty="0">
                <a:latin typeface="Setimo" panose="020B0603020204030204" pitchFamily="34" charset="0"/>
                <a:cs typeface="Setimo" panose="020B0603020204030204" pitchFamily="34" charset="0"/>
              </a:rPr>
              <a:t>Kind and respectful to others</a:t>
            </a:r>
          </a:p>
          <a:p>
            <a:r>
              <a:rPr lang="en-GB" altLang="en-US" dirty="0">
                <a:latin typeface="Setimo" panose="020B0603020204030204" pitchFamily="34" charset="0"/>
                <a:cs typeface="Setimo" panose="020B0603020204030204" pitchFamily="34" charset="0"/>
              </a:rPr>
              <a:t>Please no personal questions to the teacher or of each other </a:t>
            </a:r>
          </a:p>
          <a:p>
            <a:r>
              <a:rPr lang="en-GB" altLang="en-US" dirty="0">
                <a:latin typeface="Setimo" panose="020B0603020204030204" pitchFamily="34" charset="0"/>
                <a:cs typeface="Setimo" panose="020B0603020204030204" pitchFamily="34" charset="0"/>
              </a:rPr>
              <a:t>Confidentiality &amp; keeping you safe</a:t>
            </a:r>
          </a:p>
          <a:p>
            <a:r>
              <a:rPr lang="en-GB" altLang="en-US" dirty="0">
                <a:latin typeface="Setimo" panose="020B0603020204030204" pitchFamily="34" charset="0"/>
                <a:cs typeface="Setimo" panose="020B0603020204030204" pitchFamily="34" charset="0"/>
              </a:rPr>
              <a:t>Try to use the correct names for body parts </a:t>
            </a:r>
          </a:p>
          <a:p>
            <a:r>
              <a:rPr lang="en-GB" altLang="en-US" dirty="0">
                <a:latin typeface="Setimo" panose="020B0603020204030204" pitchFamily="34" charset="0"/>
                <a:cs typeface="Setimo" panose="020B0603020204030204" pitchFamily="34" charset="0"/>
              </a:rPr>
              <a:t>Fun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B900-236A-4DB8-B4C8-8F7631F057EE}"/>
              </a:ext>
            </a:extLst>
          </p:cNvPr>
          <p:cNvSpPr>
            <a:spLocks noGrp="1"/>
          </p:cNvSpPr>
          <p:nvPr>
            <p:ph type="title"/>
          </p:nvPr>
        </p:nvSpPr>
        <p:spPr>
          <a:xfrm>
            <a:off x="204788" y="217488"/>
            <a:ext cx="8902700" cy="1916112"/>
          </a:xfrm>
        </p:spPr>
        <p:txBody>
          <a:bodyPr/>
          <a:lstStyle/>
          <a:p>
            <a:pPr algn="l">
              <a:defRPr/>
            </a:pPr>
            <a:r>
              <a:rPr lang="en-GB" sz="7200" b="0" dirty="0">
                <a:solidFill>
                  <a:srgbClr val="F474C4"/>
                </a:solidFill>
                <a:latin typeface="Manus" pitchFamily="50" charset="0"/>
              </a:rPr>
              <a:t>Session outcomes</a:t>
            </a:r>
          </a:p>
        </p:txBody>
      </p:sp>
      <p:sp>
        <p:nvSpPr>
          <p:cNvPr id="13315" name="Content Placeholder 2">
            <a:extLst>
              <a:ext uri="{FF2B5EF4-FFF2-40B4-BE49-F238E27FC236}">
                <a16:creationId xmlns:a16="http://schemas.microsoft.com/office/drawing/2014/main" id="{3FF763D7-D044-4A89-84E4-400F1D8B2201}"/>
              </a:ext>
            </a:extLst>
          </p:cNvPr>
          <p:cNvSpPr>
            <a:spLocks noGrp="1"/>
          </p:cNvSpPr>
          <p:nvPr>
            <p:ph idx="1"/>
          </p:nvPr>
        </p:nvSpPr>
        <p:spPr>
          <a:xfrm>
            <a:off x="187325" y="1700213"/>
            <a:ext cx="8470900" cy="4508500"/>
          </a:xfrm>
        </p:spPr>
        <p:txBody>
          <a:bodyPr/>
          <a:lstStyle/>
          <a:p>
            <a:pPr>
              <a:defRPr/>
            </a:pPr>
            <a:r>
              <a:rPr lang="en-GB" sz="2400" dirty="0">
                <a:latin typeface="Setimo" panose="020B0603020204030204" pitchFamily="34" charset="0"/>
                <a:cs typeface="Setimo" panose="020B0603020204030204" pitchFamily="34" charset="0"/>
              </a:rPr>
              <a:t>Can correctly name parts of the </a:t>
            </a:r>
            <a:r>
              <a:rPr lang="en-GB" sz="2400" b="1" dirty="0">
                <a:latin typeface="Setimo" panose="020B0603020204030204" pitchFamily="34" charset="0"/>
                <a:cs typeface="Setimo" panose="020B0603020204030204" pitchFamily="34" charset="0"/>
              </a:rPr>
              <a:t>internal reproductive organs</a:t>
            </a:r>
          </a:p>
          <a:p>
            <a:pPr>
              <a:defRPr/>
            </a:pPr>
            <a:r>
              <a:rPr lang="en-GB" sz="2400" dirty="0">
                <a:latin typeface="Setimo" panose="020B0603020204030204" pitchFamily="34" charset="0"/>
                <a:cs typeface="Setimo" panose="020B0603020204030204" pitchFamily="34" charset="0"/>
              </a:rPr>
              <a:t>Understand that </a:t>
            </a:r>
            <a:r>
              <a:rPr lang="en-GB" sz="2400" b="1" dirty="0">
                <a:latin typeface="Setimo" panose="020B0603020204030204" pitchFamily="34" charset="0"/>
                <a:cs typeface="Setimo" panose="020B0603020204030204" pitchFamily="34" charset="0"/>
              </a:rPr>
              <a:t>everyone’s bodies are different </a:t>
            </a:r>
            <a:r>
              <a:rPr lang="en-GB" sz="2400" dirty="0">
                <a:latin typeface="Setimo" panose="020B0603020204030204" pitchFamily="34" charset="0"/>
                <a:cs typeface="Setimo" panose="020B0603020204030204" pitchFamily="34" charset="0"/>
              </a:rPr>
              <a:t>and we should respect this</a:t>
            </a:r>
          </a:p>
          <a:p>
            <a:pPr>
              <a:defRPr/>
            </a:pPr>
            <a:r>
              <a:rPr lang="en-GB" sz="2400" dirty="0">
                <a:latin typeface="Setimo" panose="020B0603020204030204" pitchFamily="34" charset="0"/>
                <a:cs typeface="Setimo" panose="020B0603020204030204" pitchFamily="34" charset="0"/>
              </a:rPr>
              <a:t>Can describe key facts about </a:t>
            </a:r>
            <a:r>
              <a:rPr lang="en-GB" sz="2400" b="1" dirty="0">
                <a:latin typeface="Setimo" panose="020B0603020204030204" pitchFamily="34" charset="0"/>
                <a:cs typeface="Setimo" panose="020B0603020204030204" pitchFamily="34" charset="0"/>
              </a:rPr>
              <a:t>reproduction and pregnancy</a:t>
            </a:r>
          </a:p>
          <a:p>
            <a:pPr>
              <a:defRPr/>
            </a:pPr>
            <a:r>
              <a:rPr lang="en-GB" sz="2400" dirty="0">
                <a:latin typeface="Setimo" panose="020B0603020204030204" pitchFamily="34" charset="0"/>
                <a:cs typeface="Setimo" panose="020B0603020204030204" pitchFamily="34" charset="0"/>
              </a:rPr>
              <a:t>Know where to </a:t>
            </a:r>
            <a:r>
              <a:rPr lang="en-GB" sz="2400" b="1" dirty="0">
                <a:latin typeface="Setimo" panose="020B0603020204030204" pitchFamily="34" charset="0"/>
                <a:cs typeface="Setimo" panose="020B0603020204030204" pitchFamily="34" charset="0"/>
              </a:rPr>
              <a:t>ask for help </a:t>
            </a:r>
            <a:r>
              <a:rPr lang="en-GB" sz="2400" dirty="0">
                <a:latin typeface="Setimo" panose="020B0603020204030204" pitchFamily="34" charset="0"/>
                <a:cs typeface="Setimo" panose="020B0603020204030204" pitchFamily="34" charset="0"/>
              </a:rPr>
              <a:t>with questions about their bodies.</a:t>
            </a:r>
          </a:p>
          <a:p>
            <a:pPr marL="0" indent="0">
              <a:buFontTx/>
              <a:buNone/>
              <a:defRPr/>
            </a:pPr>
            <a:endParaRPr lang="en-GB" altLang="en-US" dirty="0">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fade">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fade">
                                      <p:cBhvr>
                                        <p:cTn id="17" dur="500"/>
                                        <p:tgtEl>
                                          <p:spTgt spid="13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fade">
                                      <p:cBhvr>
                                        <p:cTn id="22" dur="500"/>
                                        <p:tgtEl>
                                          <p:spTgt spid="133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E11D8-5C05-44F4-AA77-285DA9AEB85E}"/>
              </a:ext>
            </a:extLst>
          </p:cNvPr>
          <p:cNvSpPr>
            <a:spLocks noGrp="1"/>
          </p:cNvSpPr>
          <p:nvPr>
            <p:ph type="title"/>
          </p:nvPr>
        </p:nvSpPr>
        <p:spPr>
          <a:xfrm>
            <a:off x="250825" y="2153434"/>
            <a:ext cx="8713788" cy="3416320"/>
          </a:xfrm>
        </p:spPr>
        <p:txBody>
          <a:bodyPr/>
          <a:lstStyle/>
          <a:p>
            <a:pPr algn="ctr" eaLnBrk="1" hangingPunct="1">
              <a:defRPr/>
            </a:pPr>
            <a:r>
              <a:rPr lang="en-US" sz="7200" b="0" dirty="0">
                <a:latin typeface="Manus" pitchFamily="50" charset="0"/>
                <a:ea typeface="+mj-ea"/>
                <a:cs typeface="+mj-cs"/>
              </a:rPr>
              <a:t>What do we call…?	</a:t>
            </a:r>
            <a:br>
              <a:rPr lang="en-US" dirty="0">
                <a:ea typeface="+mj-ea"/>
                <a:cs typeface="+mj-cs"/>
              </a:rPr>
            </a:br>
            <a:br>
              <a:rPr lang="en-US" dirty="0">
                <a:ea typeface="+mj-ea"/>
                <a:cs typeface="+mj-cs"/>
              </a:rPr>
            </a:br>
            <a:br>
              <a:rPr lang="en-US" dirty="0">
                <a:ea typeface="+mj-ea"/>
                <a:cs typeface="+mj-cs"/>
              </a:rPr>
            </a:br>
            <a:endParaRPr lang="en-US" dirty="0">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E8A1-F0FA-4375-B5CD-DCFE89FAC958}"/>
              </a:ext>
            </a:extLst>
          </p:cNvPr>
          <p:cNvSpPr>
            <a:spLocks noGrp="1"/>
          </p:cNvSpPr>
          <p:nvPr>
            <p:ph type="title"/>
          </p:nvPr>
        </p:nvSpPr>
        <p:spPr>
          <a:xfrm>
            <a:off x="-592138" y="581025"/>
            <a:ext cx="7772401" cy="1143000"/>
          </a:xfrm>
        </p:spPr>
        <p:txBody>
          <a:bodyPr/>
          <a:lstStyle/>
          <a:p>
            <a:pPr>
              <a:defRPr/>
            </a:pPr>
            <a:r>
              <a:rPr lang="en-GB" sz="7200" b="0" dirty="0">
                <a:solidFill>
                  <a:srgbClr val="F474C4"/>
                </a:solidFill>
                <a:latin typeface="Manus" pitchFamily="50" charset="0"/>
              </a:rPr>
              <a:t>Genitals and Bodies</a:t>
            </a:r>
          </a:p>
        </p:txBody>
      </p:sp>
      <p:sp>
        <p:nvSpPr>
          <p:cNvPr id="16387" name="Content Placeholder 2">
            <a:extLst>
              <a:ext uri="{FF2B5EF4-FFF2-40B4-BE49-F238E27FC236}">
                <a16:creationId xmlns:a16="http://schemas.microsoft.com/office/drawing/2014/main" id="{4A657B48-485B-4929-80AB-FC8B7EE80C1C}"/>
              </a:ext>
            </a:extLst>
          </p:cNvPr>
          <p:cNvSpPr>
            <a:spLocks noGrp="1" noChangeArrowheads="1"/>
          </p:cNvSpPr>
          <p:nvPr>
            <p:ph idx="1"/>
          </p:nvPr>
        </p:nvSpPr>
        <p:spPr>
          <a:xfrm>
            <a:off x="468313" y="1916113"/>
            <a:ext cx="8326437" cy="1628775"/>
          </a:xfrm>
        </p:spPr>
        <p:txBody>
          <a:bodyPr/>
          <a:lstStyle/>
          <a:p>
            <a:pPr marL="0" indent="0">
              <a:buFontTx/>
              <a:buNone/>
            </a:pPr>
            <a:r>
              <a:rPr lang="en-GB" altLang="en-US" dirty="0">
                <a:latin typeface="Setimo" panose="020B0603020204030204" pitchFamily="34" charset="0"/>
                <a:cs typeface="Setimo" panose="020B0603020204030204" pitchFamily="34" charset="0"/>
              </a:rPr>
              <a:t>It can feel awkward to talk about genitals but it is not wrong or rude to know about our bodies</a:t>
            </a:r>
          </a:p>
          <a:p>
            <a:pPr marL="0" indent="0">
              <a:buFontTx/>
              <a:buNone/>
            </a:pPr>
            <a:endParaRPr lang="en-GB" altLang="en-US" dirty="0">
              <a:latin typeface="Setimo" panose="020B0603020204030204" pitchFamily="34" charset="0"/>
              <a:cs typeface="Setimo" panose="020B0603020204030204" pitchFamily="34" charset="0"/>
            </a:endParaRPr>
          </a:p>
          <a:p>
            <a:pPr marL="0" indent="0">
              <a:buFontTx/>
              <a:buNone/>
            </a:pPr>
            <a:r>
              <a:rPr lang="en-GB" altLang="en-US" dirty="0">
                <a:latin typeface="Setimo" panose="020B0603020204030204" pitchFamily="34" charset="0"/>
                <a:cs typeface="Setimo" panose="020B0603020204030204" pitchFamily="34" charset="0"/>
              </a:rPr>
              <a:t>Everyone’s genitals are slightly different, but broadly speaking they are split into those who have a </a:t>
            </a:r>
            <a:r>
              <a:rPr lang="en-GB" altLang="en-US" b="1" dirty="0">
                <a:latin typeface="Setimo" panose="020B0603020204030204" pitchFamily="34" charset="0"/>
                <a:cs typeface="Setimo" panose="020B0603020204030204" pitchFamily="34" charset="0"/>
              </a:rPr>
              <a:t>vulva and vagina </a:t>
            </a:r>
            <a:r>
              <a:rPr lang="en-GB" altLang="en-US" dirty="0">
                <a:latin typeface="Setimo" panose="020B0603020204030204" pitchFamily="34" charset="0"/>
                <a:cs typeface="Setimo" panose="020B0603020204030204" pitchFamily="34" charset="0"/>
              </a:rPr>
              <a:t>and those who have a </a:t>
            </a:r>
            <a:r>
              <a:rPr lang="en-GB" altLang="en-US" b="1" dirty="0">
                <a:latin typeface="Setimo" panose="020B0603020204030204" pitchFamily="34" charset="0"/>
                <a:cs typeface="Setimo" panose="020B0603020204030204" pitchFamily="34" charset="0"/>
              </a:rPr>
              <a:t>penis and testicles</a:t>
            </a:r>
          </a:p>
          <a:p>
            <a:pPr marL="0" indent="0">
              <a:buFontTx/>
              <a:buNone/>
            </a:pPr>
            <a:endParaRPr lang="en-GB" altLang="en-US" sz="2400" dirty="0"/>
          </a:p>
          <a:p>
            <a:pPr marL="0" indent="0">
              <a:buFontTx/>
              <a:buNone/>
            </a:pPr>
            <a:endParaRPr lang="en-GB" altLang="en-US"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18434" name="Content Placeholder 3">
            <a:extLst>
              <a:ext uri="{FF2B5EF4-FFF2-40B4-BE49-F238E27FC236}">
                <a16:creationId xmlns:a16="http://schemas.microsoft.com/office/drawing/2014/main" id="{904376E8-8DD3-4EC2-803D-020001FDC216}"/>
              </a:ext>
            </a:extLst>
          </p:cNvPr>
          <p:cNvPicPr>
            <a:picLocks noGrp="1" noChangeAspect="1" noChangeArrowheads="1"/>
          </p:cNvPicPr>
          <p:nvPr>
            <p:ph idx="1"/>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539750" y="1249363"/>
            <a:ext cx="2193925" cy="4400550"/>
          </a:xfrm>
        </p:spPr>
      </p:pic>
      <p:sp>
        <p:nvSpPr>
          <p:cNvPr id="4" name="Content Placeholder 2">
            <a:extLst>
              <a:ext uri="{FF2B5EF4-FFF2-40B4-BE49-F238E27FC236}">
                <a16:creationId xmlns:a16="http://schemas.microsoft.com/office/drawing/2014/main" id="{41E4C5A2-F4D2-409F-8629-AF50EB64A855}"/>
              </a:ext>
            </a:extLst>
          </p:cNvPr>
          <p:cNvSpPr txBox="1">
            <a:spLocks/>
          </p:cNvSpPr>
          <p:nvPr/>
        </p:nvSpPr>
        <p:spPr bwMode="auto">
          <a:xfrm>
            <a:off x="3203575" y="508000"/>
            <a:ext cx="5400675" cy="1552575"/>
          </a:xfrm>
          <a:prstGeom prst="rect">
            <a:avLst/>
          </a:prstGeom>
          <a:noFill/>
          <a:ln>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anose="020B0600070205080204" pitchFamily="3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GB" altLang="en-US" dirty="0">
                <a:latin typeface="Setimo" panose="020B0603020204030204" pitchFamily="34" charset="0"/>
                <a:cs typeface="Setimo" panose="020B0603020204030204" pitchFamily="34" charset="0"/>
              </a:rPr>
              <a:t>Everyone’s bodies are slightly different </a:t>
            </a:r>
          </a:p>
          <a:p>
            <a:pPr marL="0" indent="0">
              <a:buFontTx/>
              <a:buNone/>
              <a:defRPr/>
            </a:pPr>
            <a:endParaRPr lang="en-GB" altLang="en-US" dirty="0">
              <a:latin typeface="Setimo" panose="020B0603020204030204" pitchFamily="34" charset="0"/>
              <a:cs typeface="Setimo" panose="020B0603020204030204" pitchFamily="34" charset="0"/>
            </a:endParaRPr>
          </a:p>
          <a:p>
            <a:pPr>
              <a:defRPr/>
            </a:pPr>
            <a:r>
              <a:rPr lang="en-GB" altLang="en-US" dirty="0">
                <a:latin typeface="Setimo" panose="020B0603020204030204" pitchFamily="34" charset="0"/>
                <a:cs typeface="Setimo" panose="020B0603020204030204" pitchFamily="34" charset="0"/>
              </a:rPr>
              <a:t>For some people their sex (male/female) does not match their gender</a:t>
            </a:r>
          </a:p>
          <a:p>
            <a:pPr>
              <a:defRPr/>
            </a:pPr>
            <a:endParaRPr lang="en-GB" altLang="en-US" dirty="0">
              <a:latin typeface="Setimo" panose="020B0603020204030204" pitchFamily="34" charset="0"/>
              <a:cs typeface="Setimo" panose="020B0603020204030204" pitchFamily="34" charset="0"/>
            </a:endParaRPr>
          </a:p>
          <a:p>
            <a:pPr>
              <a:defRPr/>
            </a:pPr>
            <a:r>
              <a:rPr lang="en-GB" altLang="en-US" dirty="0">
                <a:latin typeface="Setimo" panose="020B0603020204030204" pitchFamily="34" charset="0"/>
                <a:cs typeface="Setimo" panose="020B0603020204030204" pitchFamily="34" charset="0"/>
              </a:rPr>
              <a:t>Today we are talking about bodies and not gender </a:t>
            </a:r>
          </a:p>
          <a:p>
            <a:pPr marL="0" indent="0">
              <a:buFontTx/>
              <a:buNone/>
              <a:defRPr/>
            </a:pPr>
            <a:endParaRPr lang="en-GB" altLang="en-US" sz="2400" dirty="0"/>
          </a:p>
          <a:p>
            <a:pPr marL="0" indent="0">
              <a:buFontTx/>
              <a:buNone/>
              <a:defRPr/>
            </a:pPr>
            <a:endParaRPr lang="en-GB" alt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F415F-71FE-4889-9BA7-B0FDE9156AC4}"/>
              </a:ext>
            </a:extLst>
          </p:cNvPr>
          <p:cNvSpPr>
            <a:spLocks noGrp="1"/>
          </p:cNvSpPr>
          <p:nvPr>
            <p:ph type="title"/>
          </p:nvPr>
        </p:nvSpPr>
        <p:spPr>
          <a:xfrm>
            <a:off x="250825" y="2153434"/>
            <a:ext cx="8713788" cy="3416320"/>
          </a:xfrm>
        </p:spPr>
        <p:txBody>
          <a:bodyPr/>
          <a:lstStyle/>
          <a:p>
            <a:pPr algn="ctr" eaLnBrk="1" hangingPunct="1">
              <a:defRPr/>
            </a:pPr>
            <a:r>
              <a:rPr lang="en-US" sz="7200" b="0" dirty="0">
                <a:latin typeface="Manus" pitchFamily="50" charset="0"/>
                <a:ea typeface="+mj-ea"/>
                <a:cs typeface="+mj-cs"/>
              </a:rPr>
              <a:t>Label the body 	</a:t>
            </a:r>
            <a:br>
              <a:rPr lang="en-US" dirty="0">
                <a:ea typeface="+mj-ea"/>
                <a:cs typeface="+mj-cs"/>
              </a:rPr>
            </a:br>
            <a:br>
              <a:rPr lang="en-US" dirty="0">
                <a:ea typeface="+mj-ea"/>
                <a:cs typeface="+mj-cs"/>
              </a:rPr>
            </a:br>
            <a:br>
              <a:rPr lang="en-US" dirty="0">
                <a:ea typeface="+mj-ea"/>
                <a:cs typeface="+mj-cs"/>
              </a:rPr>
            </a:br>
            <a:endParaRPr lang="en-US" dirty="0">
              <a:ea typeface="+mj-ea"/>
              <a:cs typeface="+mj-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2530" name="TextBox 2">
            <a:extLst>
              <a:ext uri="{FF2B5EF4-FFF2-40B4-BE49-F238E27FC236}">
                <a16:creationId xmlns:a16="http://schemas.microsoft.com/office/drawing/2014/main" id="{E5D2AC28-3D0D-4F14-81C3-D0C2AADAB1B3}"/>
              </a:ext>
            </a:extLst>
          </p:cNvPr>
          <p:cNvSpPr txBox="1">
            <a:spLocks noChangeArrowheads="1"/>
          </p:cNvSpPr>
          <p:nvPr/>
        </p:nvSpPr>
        <p:spPr bwMode="auto">
          <a:xfrm>
            <a:off x="-2421" y="369888"/>
            <a:ext cx="91488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lgn="ctr">
              <a:spcBef>
                <a:spcPct val="0"/>
              </a:spcBef>
              <a:buFontTx/>
              <a:buNone/>
            </a:pPr>
            <a:r>
              <a:rPr lang="en-GB" altLang="en-US" sz="5400" dirty="0">
                <a:solidFill>
                  <a:srgbClr val="F474C4"/>
                </a:solidFill>
                <a:latin typeface="Manus" pitchFamily="50" charset="0"/>
              </a:rPr>
              <a:t>Internal reproductive organs </a:t>
            </a:r>
          </a:p>
        </p:txBody>
      </p:sp>
      <p:grpSp>
        <p:nvGrpSpPr>
          <p:cNvPr id="22531" name="Group 16">
            <a:extLst>
              <a:ext uri="{FF2B5EF4-FFF2-40B4-BE49-F238E27FC236}">
                <a16:creationId xmlns:a16="http://schemas.microsoft.com/office/drawing/2014/main" id="{E33FA9F3-443C-4B22-A073-2239845033AA}"/>
              </a:ext>
            </a:extLst>
          </p:cNvPr>
          <p:cNvGrpSpPr>
            <a:grpSpLocks/>
          </p:cNvGrpSpPr>
          <p:nvPr/>
        </p:nvGrpSpPr>
        <p:grpSpPr bwMode="auto">
          <a:xfrm>
            <a:off x="179388" y="1484313"/>
            <a:ext cx="8713787" cy="4468812"/>
            <a:chOff x="0" y="0"/>
            <a:chExt cx="60751" cy="29929"/>
          </a:xfrm>
        </p:grpSpPr>
        <p:grpSp>
          <p:nvGrpSpPr>
            <p:cNvPr id="22537" name="Group 24">
              <a:extLst>
                <a:ext uri="{FF2B5EF4-FFF2-40B4-BE49-F238E27FC236}">
                  <a16:creationId xmlns:a16="http://schemas.microsoft.com/office/drawing/2014/main" id="{65BF8518-293D-4D3D-90EE-5B90741CC38B}"/>
                </a:ext>
              </a:extLst>
            </p:cNvPr>
            <p:cNvGrpSpPr>
              <a:grpSpLocks/>
            </p:cNvGrpSpPr>
            <p:nvPr/>
          </p:nvGrpSpPr>
          <p:grpSpPr bwMode="auto">
            <a:xfrm>
              <a:off x="0" y="0"/>
              <a:ext cx="60751" cy="29929"/>
              <a:chOff x="0" y="0"/>
              <a:chExt cx="62710" cy="30500"/>
            </a:xfrm>
          </p:grpSpPr>
          <p:grpSp>
            <p:nvGrpSpPr>
              <p:cNvPr id="22539" name="Group 25">
                <a:extLst>
                  <a:ext uri="{FF2B5EF4-FFF2-40B4-BE49-F238E27FC236}">
                    <a16:creationId xmlns:a16="http://schemas.microsoft.com/office/drawing/2014/main" id="{B3B59639-9461-4A81-B03D-5649E53067A3}"/>
                  </a:ext>
                </a:extLst>
              </p:cNvPr>
              <p:cNvGrpSpPr>
                <a:grpSpLocks/>
              </p:cNvGrpSpPr>
              <p:nvPr/>
            </p:nvGrpSpPr>
            <p:grpSpPr bwMode="auto">
              <a:xfrm>
                <a:off x="0" y="0"/>
                <a:ext cx="58742" cy="30500"/>
                <a:chOff x="0" y="0"/>
                <a:chExt cx="58742" cy="30500"/>
              </a:xfrm>
            </p:grpSpPr>
            <p:pic>
              <p:nvPicPr>
                <p:cNvPr id="22543" name="Picture 26">
                  <a:extLst>
                    <a:ext uri="{FF2B5EF4-FFF2-40B4-BE49-F238E27FC236}">
                      <a16:creationId xmlns:a16="http://schemas.microsoft.com/office/drawing/2014/main" id="{A88B15CD-904D-4396-A994-1ADB2D9888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 y="1166"/>
                  <a:ext cx="55009" cy="2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2544" name="Rounded Rectangle 27">
                  <a:extLst>
                    <a:ext uri="{FF2B5EF4-FFF2-40B4-BE49-F238E27FC236}">
                      <a16:creationId xmlns:a16="http://schemas.microsoft.com/office/drawing/2014/main" id="{57A80531-00DB-4FAE-8297-D248CF2DD814}"/>
                    </a:ext>
                  </a:extLst>
                </p:cNvPr>
                <p:cNvSpPr>
                  <a:spLocks noChangeArrowheads="1"/>
                </p:cNvSpPr>
                <p:nvPr/>
              </p:nvSpPr>
              <p:spPr bwMode="auto">
                <a:xfrm>
                  <a:off x="0" y="2779"/>
                  <a:ext cx="16836" cy="8512"/>
                </a:xfrm>
                <a:prstGeom prst="roundRect">
                  <a:avLst>
                    <a:gd name="adj" fmla="val 16667"/>
                  </a:avLst>
                </a:prstGeom>
                <a:solidFill>
                  <a:srgbClr val="8CC63F"/>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2545" name="Rounded Rectangle 28">
                  <a:extLst>
                    <a:ext uri="{FF2B5EF4-FFF2-40B4-BE49-F238E27FC236}">
                      <a16:creationId xmlns:a16="http://schemas.microsoft.com/office/drawing/2014/main" id="{ED6C0445-C617-4207-966E-7BFF4444560A}"/>
                    </a:ext>
                  </a:extLst>
                </p:cNvPr>
                <p:cNvSpPr>
                  <a:spLocks noChangeArrowheads="1"/>
                </p:cNvSpPr>
                <p:nvPr/>
              </p:nvSpPr>
              <p:spPr bwMode="auto">
                <a:xfrm>
                  <a:off x="26917" y="0"/>
                  <a:ext cx="13194" cy="5760"/>
                </a:xfrm>
                <a:prstGeom prst="roundRect">
                  <a:avLst>
                    <a:gd name="adj" fmla="val 16667"/>
                  </a:avLst>
                </a:prstGeom>
                <a:solidFill>
                  <a:srgbClr val="E44498"/>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2540" name="Rounded Rectangle 29">
                <a:extLst>
                  <a:ext uri="{FF2B5EF4-FFF2-40B4-BE49-F238E27FC236}">
                    <a16:creationId xmlns:a16="http://schemas.microsoft.com/office/drawing/2014/main" id="{CE0CC6D0-B877-4983-B9F6-36C4868E1E73}"/>
                  </a:ext>
                </a:extLst>
              </p:cNvPr>
              <p:cNvSpPr>
                <a:spLocks noChangeArrowheads="1"/>
              </p:cNvSpPr>
              <p:nvPr/>
            </p:nvSpPr>
            <p:spPr bwMode="auto">
              <a:xfrm>
                <a:off x="50679" y="12636"/>
                <a:ext cx="12031" cy="5761"/>
              </a:xfrm>
              <a:prstGeom prst="roundRect">
                <a:avLst>
                  <a:gd name="adj" fmla="val 16667"/>
                </a:avLst>
              </a:prstGeom>
              <a:solidFill>
                <a:srgbClr val="652F91"/>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2541" name="Rounded Rectangle 30">
                <a:extLst>
                  <a:ext uri="{FF2B5EF4-FFF2-40B4-BE49-F238E27FC236}">
                    <a16:creationId xmlns:a16="http://schemas.microsoft.com/office/drawing/2014/main" id="{2783010B-3A69-472B-AD41-2F95FB0BDA25}"/>
                  </a:ext>
                </a:extLst>
              </p:cNvPr>
              <p:cNvSpPr>
                <a:spLocks noChangeArrowheads="1"/>
              </p:cNvSpPr>
              <p:nvPr/>
            </p:nvSpPr>
            <p:spPr bwMode="auto">
              <a:xfrm>
                <a:off x="41318" y="23386"/>
                <a:ext cx="13682" cy="5760"/>
              </a:xfrm>
              <a:prstGeom prst="roundRect">
                <a:avLst>
                  <a:gd name="adj" fmla="val 16667"/>
                </a:avLst>
              </a:prstGeom>
              <a:solidFill>
                <a:srgbClr val="FF6700"/>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sp>
            <p:nvSpPr>
              <p:cNvPr id="22542" name="Rounded Rectangle 31">
                <a:extLst>
                  <a:ext uri="{FF2B5EF4-FFF2-40B4-BE49-F238E27FC236}">
                    <a16:creationId xmlns:a16="http://schemas.microsoft.com/office/drawing/2014/main" id="{3BFCB5E6-D3D1-43CD-BAD5-0604391BA8B7}"/>
                  </a:ext>
                </a:extLst>
              </p:cNvPr>
              <p:cNvSpPr>
                <a:spLocks noChangeArrowheads="1"/>
              </p:cNvSpPr>
              <p:nvPr/>
            </p:nvSpPr>
            <p:spPr bwMode="auto">
              <a:xfrm>
                <a:off x="9026" y="18339"/>
                <a:ext cx="13682" cy="5761"/>
              </a:xfrm>
              <a:prstGeom prst="roundRect">
                <a:avLst>
                  <a:gd name="adj" fmla="val 16667"/>
                </a:avLst>
              </a:prstGeom>
              <a:solidFill>
                <a:srgbClr val="F9C40C"/>
              </a:solidFill>
              <a:ln>
                <a:noFill/>
              </a:ln>
              <a:extLs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Century Gothic" panose="020B0502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ＭＳ Ｐゴシック" panose="020B0600070205080204" pitchFamily="34" charset="-128"/>
                  </a:defRPr>
                </a:lvl9pPr>
              </a:lstStyle>
              <a:p>
                <a:pPr>
                  <a:spcBef>
                    <a:spcPct val="0"/>
                  </a:spcBef>
                  <a:buFontTx/>
                  <a:buNone/>
                </a:pPr>
                <a:endParaRPr lang="en-GB" altLang="en-US" sz="2400">
                  <a:latin typeface="Arial" panose="020B0604020202020204" pitchFamily="34" charset="0"/>
                </a:endParaRPr>
              </a:p>
            </p:txBody>
          </p:sp>
        </p:grpSp>
        <p:sp>
          <p:nvSpPr>
            <p:cNvPr id="22538" name="Straight Connector 32">
              <a:extLst>
                <a:ext uri="{FF2B5EF4-FFF2-40B4-BE49-F238E27FC236}">
                  <a16:creationId xmlns:a16="http://schemas.microsoft.com/office/drawing/2014/main" id="{676C025A-AC11-4C67-8A87-BB550093286A}"/>
                </a:ext>
              </a:extLst>
            </p:cNvPr>
            <p:cNvSpPr>
              <a:spLocks noChangeShapeType="1"/>
            </p:cNvSpPr>
            <p:nvPr/>
          </p:nvSpPr>
          <p:spPr bwMode="auto">
            <a:xfrm flipH="1" flipV="1">
              <a:off x="20067" y="20816"/>
              <a:ext cx="12400" cy="241"/>
            </a:xfrm>
            <a:prstGeom prst="line">
              <a:avLst/>
            </a:prstGeom>
            <a:noFill/>
            <a:ln w="38100">
              <a:solidFill>
                <a:srgbClr val="F9C40C"/>
              </a:solidFill>
              <a:miter lim="800000"/>
              <a:headEnd/>
              <a:tailEnd/>
            </a:ln>
            <a:extLst>
              <a:ext uri="{909E8E84-426E-40DD-AFC4-6F175D3DCCD1}">
                <a14:hiddenFill xmlns:a14="http://schemas.microsoft.com/office/drawing/2010/main">
                  <a:noFill/>
                </a14:hiddenFill>
              </a:ext>
            </a:extLst>
          </p:spPr>
          <p:txBody>
            <a:bodyPr/>
            <a:lstStyle/>
            <a:p>
              <a:endParaRPr lang="en-GB"/>
            </a:p>
          </p:txBody>
        </p:sp>
      </p:grpSp>
      <p:sp>
        <p:nvSpPr>
          <p:cNvPr id="11" name="TextBox 10">
            <a:extLst>
              <a:ext uri="{FF2B5EF4-FFF2-40B4-BE49-F238E27FC236}">
                <a16:creationId xmlns:a16="http://schemas.microsoft.com/office/drawing/2014/main" id="{9A6200DC-74E7-42B6-A9A3-7C545BE5D7D2}"/>
              </a:ext>
            </a:extLst>
          </p:cNvPr>
          <p:cNvSpPr txBox="1"/>
          <p:nvPr/>
        </p:nvSpPr>
        <p:spPr>
          <a:xfrm>
            <a:off x="3932238" y="1484313"/>
            <a:ext cx="1820862" cy="708025"/>
          </a:xfrm>
          <a:prstGeom prst="rect">
            <a:avLst/>
          </a:prstGeom>
          <a:noFill/>
        </p:spPr>
        <p:txBody>
          <a:bodyPr>
            <a:spAutoFit/>
          </a:bodyPr>
          <a:lstStyle/>
          <a:p>
            <a:pPr algn="ctr">
              <a:defRPr/>
            </a:pPr>
            <a:r>
              <a:rPr lang="en-GB" sz="4000" b="1" dirty="0">
                <a:solidFill>
                  <a:schemeClr val="bg1"/>
                </a:solidFill>
                <a:latin typeface="Setimo" panose="020B0603020204030204" pitchFamily="34" charset="0"/>
                <a:cs typeface="Setimo" panose="020B0603020204030204" pitchFamily="34" charset="0"/>
              </a:rPr>
              <a:t>Womb</a:t>
            </a:r>
          </a:p>
        </p:txBody>
      </p:sp>
      <p:sp>
        <p:nvSpPr>
          <p:cNvPr id="15" name="TextBox 14">
            <a:extLst>
              <a:ext uri="{FF2B5EF4-FFF2-40B4-BE49-F238E27FC236}">
                <a16:creationId xmlns:a16="http://schemas.microsoft.com/office/drawing/2014/main" id="{B8FE26A9-0267-4722-BF73-504F39734384}"/>
              </a:ext>
            </a:extLst>
          </p:cNvPr>
          <p:cNvSpPr txBox="1"/>
          <p:nvPr/>
        </p:nvSpPr>
        <p:spPr>
          <a:xfrm>
            <a:off x="179388" y="1976438"/>
            <a:ext cx="2339975" cy="1077912"/>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Fallopian Tubes </a:t>
            </a:r>
          </a:p>
        </p:txBody>
      </p:sp>
      <p:sp>
        <p:nvSpPr>
          <p:cNvPr id="16" name="TextBox 15">
            <a:extLst>
              <a:ext uri="{FF2B5EF4-FFF2-40B4-BE49-F238E27FC236}">
                <a16:creationId xmlns:a16="http://schemas.microsoft.com/office/drawing/2014/main" id="{AD31E66C-D2FE-4DF5-A4FB-6EB30942603E}"/>
              </a:ext>
            </a:extLst>
          </p:cNvPr>
          <p:cNvSpPr txBox="1"/>
          <p:nvPr/>
        </p:nvSpPr>
        <p:spPr>
          <a:xfrm>
            <a:off x="1214438" y="4252913"/>
            <a:ext cx="2339975" cy="585787"/>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Cervix</a:t>
            </a:r>
          </a:p>
        </p:txBody>
      </p:sp>
      <p:sp>
        <p:nvSpPr>
          <p:cNvPr id="17" name="TextBox 16">
            <a:extLst>
              <a:ext uri="{FF2B5EF4-FFF2-40B4-BE49-F238E27FC236}">
                <a16:creationId xmlns:a16="http://schemas.microsoft.com/office/drawing/2014/main" id="{8F3E398D-6B21-482E-A624-9C2F9E174481}"/>
              </a:ext>
            </a:extLst>
          </p:cNvPr>
          <p:cNvSpPr txBox="1"/>
          <p:nvPr/>
        </p:nvSpPr>
        <p:spPr>
          <a:xfrm>
            <a:off x="5700713" y="5045075"/>
            <a:ext cx="2339975" cy="584200"/>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Vagina</a:t>
            </a:r>
          </a:p>
        </p:txBody>
      </p:sp>
      <p:sp>
        <p:nvSpPr>
          <p:cNvPr id="18" name="TextBox 17">
            <a:extLst>
              <a:ext uri="{FF2B5EF4-FFF2-40B4-BE49-F238E27FC236}">
                <a16:creationId xmlns:a16="http://schemas.microsoft.com/office/drawing/2014/main" id="{4728AA58-6A54-4B29-90FF-CD02BB98EF37}"/>
              </a:ext>
            </a:extLst>
          </p:cNvPr>
          <p:cNvSpPr txBox="1"/>
          <p:nvPr/>
        </p:nvSpPr>
        <p:spPr>
          <a:xfrm>
            <a:off x="6853238" y="3463925"/>
            <a:ext cx="2339975" cy="585788"/>
          </a:xfrm>
          <a:prstGeom prst="rect">
            <a:avLst/>
          </a:prstGeom>
          <a:noFill/>
        </p:spPr>
        <p:txBody>
          <a:bodyPr>
            <a:spAutoFit/>
          </a:bodyPr>
          <a:lstStyle/>
          <a:p>
            <a:pPr algn="ctr">
              <a:defRPr/>
            </a:pPr>
            <a:r>
              <a:rPr lang="en-GB" sz="3200" b="1" dirty="0">
                <a:solidFill>
                  <a:schemeClr val="bg1"/>
                </a:solidFill>
                <a:latin typeface="Setimo" panose="020B0603020204030204" pitchFamily="34" charset="0"/>
                <a:cs typeface="Setimo" panose="020B0603020204030204" pitchFamily="34" charset="0"/>
              </a:rPr>
              <a:t>Ovary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CF0EB3A6E5CCA647BB519F9A695E91C3" ma:contentTypeVersion="19" ma:contentTypeDescription="Create a new document." ma:contentTypeScope="" ma:versionID="9ecc07bd528bbf8f87c5260c1a920e69">
  <xsd:schema xmlns:xsd="http://www.w3.org/2001/XMLSchema" xmlns:xs="http://www.w3.org/2001/XMLSchema" xmlns:p="http://schemas.microsoft.com/office/2006/metadata/properties" xmlns:ns2="8c15fab0-5858-4eb4-89d8-1e1f192db987" xmlns:ns3="855be701-56e3-4f80-8dc9-d756097c8f94" targetNamespace="http://schemas.microsoft.com/office/2006/metadata/properties" ma:root="true" ma:fieldsID="213f1963fafbd10d3f2ca06c82c36030" ns2:_="" ns3:_="">
    <xsd:import namespace="8c15fab0-5858-4eb4-89d8-1e1f192db987"/>
    <xsd:import namespace="855be701-56e3-4f80-8dc9-d756097c8f9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15fab0-5858-4eb4-89d8-1e1f192db9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673673d-5079-4911-b21f-64024687511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5be701-56e3-4f80-8dc9-d756097c8f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7d6a771-7a9f-48de-9d0e-ea3fd7f2a3e5}" ma:internalName="TaxCatchAll" ma:showField="CatchAllData" ma:web="855be701-56e3-4f80-8dc9-d756097c8f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855be701-56e3-4f80-8dc9-d756097c8f94" xsi:nil="true"/>
    <lcf76f155ced4ddcb4097134ff3c332f xmlns="8c15fab0-5858-4eb4-89d8-1e1f192db987">
      <Terms xmlns="http://schemas.microsoft.com/office/infopath/2007/PartnerControls"/>
    </lcf76f155ced4ddcb4097134ff3c332f>
    <_Flow_SignoffStatus xmlns="8c15fab0-5858-4eb4-89d8-1e1f192db987" xsi:nil="true"/>
  </documentManagement>
</p:properties>
</file>

<file path=customXml/itemProps1.xml><?xml version="1.0" encoding="utf-8"?>
<ds:datastoreItem xmlns:ds="http://schemas.openxmlformats.org/officeDocument/2006/customXml" ds:itemID="{10DFD50F-5D73-469E-89DE-89E6347BC702}">
  <ds:schemaRefs>
    <ds:schemaRef ds:uri="http://schemas.microsoft.com/sharepoint/v3/contenttype/forms"/>
  </ds:schemaRefs>
</ds:datastoreItem>
</file>

<file path=customXml/itemProps2.xml><?xml version="1.0" encoding="utf-8"?>
<ds:datastoreItem xmlns:ds="http://schemas.openxmlformats.org/officeDocument/2006/customXml" ds:itemID="{774DF0B6-2FB6-4F95-854F-0E65D379A83F}">
  <ds:schemaRefs>
    <ds:schemaRef ds:uri="http://schemas.microsoft.com/sharepoint/events"/>
  </ds:schemaRefs>
</ds:datastoreItem>
</file>

<file path=customXml/itemProps3.xml><?xml version="1.0" encoding="utf-8"?>
<ds:datastoreItem xmlns:ds="http://schemas.openxmlformats.org/officeDocument/2006/customXml" ds:itemID="{50910469-79BF-4463-B24C-BD264A844956}"/>
</file>

<file path=customXml/itemProps4.xml><?xml version="1.0" encoding="utf-8"?>
<ds:datastoreItem xmlns:ds="http://schemas.openxmlformats.org/officeDocument/2006/customXml" ds:itemID="{8ABAB697-7890-446E-93BD-5418B17E42D6}">
  <ds:schemaRefs>
    <ds:schemaRef ds:uri="http://purl.org/dc/dcmitype/"/>
    <ds:schemaRef ds:uri="http://purl.org/dc/terms/"/>
    <ds:schemaRef ds:uri="3862ce5a-794c-4e49-8cb8-46cd7f931d40"/>
    <ds:schemaRef ds:uri="http://www.w3.org/XML/1998/namespace"/>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7d66bd8a-2885-48d4-9eab-fb1100da1dd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3034</TotalTime>
  <Words>3436</Words>
  <Application>Microsoft Office PowerPoint</Application>
  <PresentationFormat>On-screen Show (4:3)</PresentationFormat>
  <Paragraphs>262</Paragraphs>
  <Slides>21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Century Gothic</vt:lpstr>
      <vt:lpstr>Manus</vt:lpstr>
      <vt:lpstr>Setimo</vt:lpstr>
      <vt:lpstr>Blank Presentation</vt:lpstr>
      <vt:lpstr>PowerPoint Presentation</vt:lpstr>
      <vt:lpstr>What is Brook? </vt:lpstr>
      <vt:lpstr>Safe Space </vt:lpstr>
      <vt:lpstr>Session outcomes</vt:lpstr>
      <vt:lpstr>What do we call…?    </vt:lpstr>
      <vt:lpstr>Genitals and Bodies</vt:lpstr>
      <vt:lpstr>PowerPoint Presentation</vt:lpstr>
      <vt:lpstr>Label the body     </vt:lpstr>
      <vt:lpstr>PowerPoint Presentation</vt:lpstr>
      <vt:lpstr>PowerPoint Presentation</vt:lpstr>
      <vt:lpstr>Internal reproductive organs  </vt:lpstr>
      <vt:lpstr>Keeping Clean</vt:lpstr>
      <vt:lpstr>But why do we have reproductive organs?      </vt:lpstr>
      <vt:lpstr>PowerPoint Presentation</vt:lpstr>
      <vt:lpstr>Where do babies come from?’ sort cards</vt:lpstr>
      <vt:lpstr>PowerPoint Presentation</vt:lpstr>
      <vt:lpstr>PowerPoint Presentation</vt:lpstr>
      <vt:lpstr>Is this the only way someone can become a parent? </vt:lpstr>
      <vt:lpstr>Summary</vt:lpstr>
      <vt:lpstr>Where to go for help or questions </vt:lpstr>
      <vt:lpstr>PowerPoint Presentation</vt:lpstr>
    </vt:vector>
  </TitlesOfParts>
  <Company>Victoria 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you get up to last night?</dc:title>
  <dc:creator>Victoria G</dc:creator>
  <cp:lastModifiedBy>Lucy Anson</cp:lastModifiedBy>
  <cp:revision>267</cp:revision>
  <dcterms:created xsi:type="dcterms:W3CDTF">2008-09-26T13:38:15Z</dcterms:created>
  <dcterms:modified xsi:type="dcterms:W3CDTF">2021-07-12T10:53:02Z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0x010100CF0EB3A6E5CCA647BB519F9A695E91C3</vt:lpwstr>
  </property>
  <property fmtid="{D5CDD505-2E9C-101B-9397-08002B2CF9AE}" pid="3" name="_dlc_DocIdItemGuid">
    <vt:lpwstr>e274f580-feea-4834-b5b8-ff19f77f62e7</vt:lpwstr>
  </property>
</Properties>
</file>